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76" r:id="rId2"/>
  </p:sldMasterIdLst>
  <p:notesMasterIdLst>
    <p:notesMasterId r:id="rId44"/>
  </p:notesMasterIdLst>
  <p:sldIdLst>
    <p:sldId id="1287" r:id="rId3"/>
    <p:sldId id="1321" r:id="rId4"/>
    <p:sldId id="1326" r:id="rId5"/>
    <p:sldId id="1327" r:id="rId6"/>
    <p:sldId id="1348" r:id="rId7"/>
    <p:sldId id="1280" r:id="rId8"/>
    <p:sldId id="1317" r:id="rId9"/>
    <p:sldId id="1365" r:id="rId10"/>
    <p:sldId id="1323" r:id="rId11"/>
    <p:sldId id="1255" r:id="rId12"/>
    <p:sldId id="1324" r:id="rId13"/>
    <p:sldId id="1347" r:id="rId14"/>
    <p:sldId id="1329" r:id="rId15"/>
    <p:sldId id="1318" r:id="rId16"/>
    <p:sldId id="1319" r:id="rId17"/>
    <p:sldId id="1320" r:id="rId18"/>
    <p:sldId id="1359" r:id="rId19"/>
    <p:sldId id="1330" r:id="rId20"/>
    <p:sldId id="1349" r:id="rId21"/>
    <p:sldId id="1350" r:id="rId22"/>
    <p:sldId id="1351" r:id="rId23"/>
    <p:sldId id="1352" r:id="rId24"/>
    <p:sldId id="1353" r:id="rId25"/>
    <p:sldId id="1354" r:id="rId26"/>
    <p:sldId id="1360" r:id="rId27"/>
    <p:sldId id="1355" r:id="rId28"/>
    <p:sldId id="1356" r:id="rId29"/>
    <p:sldId id="1357" r:id="rId30"/>
    <p:sldId id="1362" r:id="rId31"/>
    <p:sldId id="1358" r:id="rId32"/>
    <p:sldId id="1363" r:id="rId33"/>
    <p:sldId id="1364" r:id="rId34"/>
    <p:sldId id="1366" r:id="rId35"/>
    <p:sldId id="1332" r:id="rId36"/>
    <p:sldId id="1361" r:id="rId37"/>
    <p:sldId id="1249" r:id="rId38"/>
    <p:sldId id="1250" r:id="rId39"/>
    <p:sldId id="1251" r:id="rId40"/>
    <p:sldId id="1005" r:id="rId41"/>
    <p:sldId id="997" r:id="rId42"/>
    <p:sldId id="1252" r:id="rId43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Montserrat" panose="00000500000000000000" pitchFamily="2" charset="0"/>
      <p:regular r:id="rId51"/>
      <p:bold r:id="rId52"/>
      <p:italic r:id="rId53"/>
      <p:boldItalic r:id="rId54"/>
    </p:embeddedFont>
    <p:embeddedFont>
      <p:font typeface="Montserrat Black" panose="00000A00000000000000" pitchFamily="2" charset="0"/>
      <p:bold r:id="rId55"/>
      <p:boldItalic r:id="rId56"/>
    </p:embeddedFont>
    <p:embeddedFont>
      <p:font typeface="Montserrat SemiBold" panose="00000700000000000000" pitchFamily="2" charset="0"/>
      <p:bold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E6E6"/>
    <a:srgbClr val="FF9F1C"/>
    <a:srgbClr val="1942A6"/>
    <a:srgbClr val="7B93CC"/>
    <a:srgbClr val="9D399D"/>
    <a:srgbClr val="F0D5CF"/>
    <a:srgbClr val="FF5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31" autoAdjust="0"/>
    <p:restoredTop sz="95226" autoAdjust="0"/>
  </p:normalViewPr>
  <p:slideViewPr>
    <p:cSldViewPr snapToGrid="0" snapToObjects="1">
      <p:cViewPr varScale="1">
        <p:scale>
          <a:sx n="112" d="100"/>
          <a:sy n="112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1AA971-9B01-4196-889C-B56487E4FC53}" type="doc">
      <dgm:prSet loTypeId="urn:microsoft.com/office/officeart/2005/8/layout/default" loCatId="list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B15F02F3-383F-48F0-8090-2BA5B9DD5F32}">
      <dgm:prSet phldrT="[Text]" custT="1"/>
      <dgm:spPr/>
      <dgm:t>
        <a:bodyPr/>
        <a:lstStyle/>
        <a:p>
          <a:r>
            <a:rPr lang="en-CA" sz="1800" b="1" i="0" dirty="0">
              <a:solidFill>
                <a:schemeClr val="tx1"/>
              </a:solidFill>
            </a:rPr>
            <a:t>EXTRACT INFORMATION FROM CANDIDATES RESUMES USING AI</a:t>
          </a:r>
        </a:p>
      </dgm:t>
    </dgm:pt>
    <dgm:pt modelId="{4C3DE287-88D6-49B4-B1A7-9D711D44D8F9}" type="parTrans" cxnId="{344F28EE-3816-45EA-ACB0-290674CF9B03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E3CA44DB-AFB9-4F3F-BCEB-01C5D3E91913}" type="sibTrans" cxnId="{344F28EE-3816-45EA-ACB0-290674CF9B03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630EDDDB-C3F2-47BD-A553-5D49347A01EF}">
      <dgm:prSet phldrT="[Text]" custT="1"/>
      <dgm:spPr/>
      <dgm:t>
        <a:bodyPr/>
        <a:lstStyle/>
        <a:p>
          <a:r>
            <a:rPr lang="en-US" sz="1800" b="1" i="0" dirty="0">
              <a:solidFill>
                <a:schemeClr val="tx1"/>
              </a:solidFill>
            </a:rPr>
            <a:t>ASSESS EMPLOYEE REFERRALS</a:t>
          </a:r>
        </a:p>
      </dgm:t>
    </dgm:pt>
    <dgm:pt modelId="{D14B84EA-249A-4BE4-A207-FF7FFF28D84D}" type="parTrans" cxnId="{7108A243-40BB-41B1-A9F6-2D27709092BA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E3D93DD1-9BE9-4E02-A623-0C8CDDF85E6F}" type="sibTrans" cxnId="{7108A243-40BB-41B1-A9F6-2D27709092BA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27253FAC-EBB7-4237-9D5B-A371B54DBAB6}">
      <dgm:prSet phldrT="[Text]" custT="1"/>
      <dgm:spPr/>
      <dgm:t>
        <a:bodyPr/>
        <a:lstStyle/>
        <a:p>
          <a:r>
            <a:rPr lang="en-US" sz="1800" b="1" i="0" dirty="0">
              <a:solidFill>
                <a:schemeClr val="tx1"/>
              </a:solidFill>
            </a:rPr>
            <a:t>GAIN KEY DATA INSIGHTS</a:t>
          </a:r>
        </a:p>
      </dgm:t>
    </dgm:pt>
    <dgm:pt modelId="{9742E643-95A9-4ED4-B7E4-736952777CB6}" type="parTrans" cxnId="{0AC041C0-6C05-4CF0-A651-C9F0F69E1F6F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0A68158F-8C6C-4D3F-A911-58CD8EF1394C}" type="sibTrans" cxnId="{0AC041C0-6C05-4CF0-A651-C9F0F69E1F6F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3693CC99-385A-43D2-BAC9-0BC68224DE77}">
      <dgm:prSet phldrT="[Text]" custT="1"/>
      <dgm:spPr/>
      <dgm:t>
        <a:bodyPr/>
        <a:lstStyle/>
        <a:p>
          <a:r>
            <a:rPr lang="en-CA" sz="1800" b="1" i="0" dirty="0">
              <a:solidFill>
                <a:schemeClr val="tx1"/>
              </a:solidFill>
            </a:rPr>
            <a:t>IMPROVED ENGAGMENT USING AI-POWERED CHATBOTS</a:t>
          </a:r>
        </a:p>
      </dgm:t>
    </dgm:pt>
    <dgm:pt modelId="{950D3BFB-C9F4-41B2-A219-B77398B686E4}" type="parTrans" cxnId="{B2B47496-AA49-40F2-BAE9-03362DDA655E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04B22237-3DAB-418B-BFE1-B04D7D02203D}" type="sibTrans" cxnId="{B2B47496-AA49-40F2-BAE9-03362DDA655E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02AA16DB-52D1-4C18-96C4-27297397D586}">
      <dgm:prSet phldrT="[Text]" custT="1"/>
      <dgm:spPr/>
      <dgm:t>
        <a:bodyPr/>
        <a:lstStyle/>
        <a:p>
          <a:r>
            <a:rPr lang="en-CA" sz="2000" b="1" i="0" kern="120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CUSTOMIZED LEARNING JOURNEY FOR EMPLOYEES</a:t>
          </a:r>
          <a:endParaRPr lang="en-US" sz="2000" b="1" i="0" kern="1200" dirty="0">
            <a:solidFill>
              <a:schemeClr val="tx1"/>
            </a:solidFill>
            <a:latin typeface="Calibri" panose="020F0502020204030204"/>
            <a:ea typeface="+mn-ea"/>
            <a:cs typeface="+mn-cs"/>
          </a:endParaRPr>
        </a:p>
      </dgm:t>
    </dgm:pt>
    <dgm:pt modelId="{0B79EBE4-3D46-40D1-A8F0-840A1E832D5E}" type="parTrans" cxnId="{B6B918A2-1126-461B-BECB-9C0D57EE7A6D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B0C83581-054C-4F5A-8A9F-DFE631842C09}" type="sibTrans" cxnId="{B6B918A2-1126-461B-BECB-9C0D57EE7A6D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BC26063D-6EDE-4C82-89A2-FC9B01A8B398}">
      <dgm:prSet phldrT="[Text]" custT="1"/>
      <dgm:spPr/>
      <dgm:t>
        <a:bodyPr/>
        <a:lstStyle/>
        <a:p>
          <a:r>
            <a:rPr lang="en-CA" sz="2000" b="1" i="0" kern="120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PREDICT EMPLOYEES' RETENTION, POTENTIAL AND FATIGUE</a:t>
          </a:r>
          <a:endParaRPr lang="en-US" sz="2000" b="1" i="0" kern="1200" dirty="0">
            <a:solidFill>
              <a:schemeClr val="tx1"/>
            </a:solidFill>
            <a:latin typeface="Calibri" panose="020F0502020204030204"/>
            <a:ea typeface="+mn-ea"/>
            <a:cs typeface="+mn-cs"/>
          </a:endParaRPr>
        </a:p>
      </dgm:t>
    </dgm:pt>
    <dgm:pt modelId="{5CD1384B-94D5-40DA-AD72-ACADF47BB82D}" type="parTrans" cxnId="{731A061E-6C0E-410A-B8D6-B0B746B1D2F7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F25552E3-42EF-41FC-BFA9-F2467F2D4B83}" type="sibTrans" cxnId="{731A061E-6C0E-410A-B8D6-B0B746B1D2F7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CF15B872-CB41-48E0-8894-5B5785FDCB92}">
      <dgm:prSet phldrT="[Text]" custT="1"/>
      <dgm:spPr/>
      <dgm:t>
        <a:bodyPr/>
        <a:lstStyle/>
        <a:p>
          <a:r>
            <a:rPr lang="en-CA" sz="2000" b="1" i="0" kern="120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ENHANCED WORKPLACE ANALYTICS</a:t>
          </a:r>
          <a:endParaRPr lang="en-US" sz="2000" b="1" i="0" kern="1200" dirty="0">
            <a:solidFill>
              <a:schemeClr val="tx1"/>
            </a:solidFill>
            <a:latin typeface="Calibri" panose="020F0502020204030204"/>
            <a:ea typeface="+mn-ea"/>
            <a:cs typeface="+mn-cs"/>
          </a:endParaRPr>
        </a:p>
      </dgm:t>
    </dgm:pt>
    <dgm:pt modelId="{3E958ECC-4A39-41C2-B00F-C5377B4B72A7}" type="parTrans" cxnId="{9CCE40AD-26B4-46AC-9441-E22B2F81BC37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3E09C586-5448-490E-B8F6-A6067EEACA42}" type="sibTrans" cxnId="{9CCE40AD-26B4-46AC-9441-E22B2F81BC37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2B803176-8237-4A9A-9201-A9B1EE12840D}" type="pres">
      <dgm:prSet presAssocID="{811AA971-9B01-4196-889C-B56487E4FC53}" presName="diagram" presStyleCnt="0">
        <dgm:presLayoutVars>
          <dgm:dir/>
          <dgm:resizeHandles val="exact"/>
        </dgm:presLayoutVars>
      </dgm:prSet>
      <dgm:spPr/>
    </dgm:pt>
    <dgm:pt modelId="{8A3A8D7C-1076-42F6-AED8-FE74976DD3F8}" type="pres">
      <dgm:prSet presAssocID="{B15F02F3-383F-48F0-8090-2BA5B9DD5F32}" presName="node" presStyleLbl="node1" presStyleIdx="0" presStyleCnt="7">
        <dgm:presLayoutVars>
          <dgm:bulletEnabled val="1"/>
        </dgm:presLayoutVars>
      </dgm:prSet>
      <dgm:spPr/>
    </dgm:pt>
    <dgm:pt modelId="{F0DFABEE-17F5-4E9D-AC97-098BAA4A1941}" type="pres">
      <dgm:prSet presAssocID="{E3CA44DB-AFB9-4F3F-BCEB-01C5D3E91913}" presName="sibTrans" presStyleCnt="0"/>
      <dgm:spPr/>
    </dgm:pt>
    <dgm:pt modelId="{370DF1D1-317E-4D2E-B790-5951F1F64146}" type="pres">
      <dgm:prSet presAssocID="{630EDDDB-C3F2-47BD-A553-5D49347A01EF}" presName="node" presStyleLbl="node1" presStyleIdx="1" presStyleCnt="7">
        <dgm:presLayoutVars>
          <dgm:bulletEnabled val="1"/>
        </dgm:presLayoutVars>
      </dgm:prSet>
      <dgm:spPr/>
    </dgm:pt>
    <dgm:pt modelId="{6D9C04B5-0D34-4028-A73E-90566E049F13}" type="pres">
      <dgm:prSet presAssocID="{E3D93DD1-9BE9-4E02-A623-0C8CDDF85E6F}" presName="sibTrans" presStyleCnt="0"/>
      <dgm:spPr/>
    </dgm:pt>
    <dgm:pt modelId="{87358185-117D-4191-82A4-F494F6C27A96}" type="pres">
      <dgm:prSet presAssocID="{27253FAC-EBB7-4237-9D5B-A371B54DBAB6}" presName="node" presStyleLbl="node1" presStyleIdx="2" presStyleCnt="7">
        <dgm:presLayoutVars>
          <dgm:bulletEnabled val="1"/>
        </dgm:presLayoutVars>
      </dgm:prSet>
      <dgm:spPr/>
    </dgm:pt>
    <dgm:pt modelId="{0270ED60-9BEB-456B-8391-DD4CA5FA732F}" type="pres">
      <dgm:prSet presAssocID="{0A68158F-8C6C-4D3F-A911-58CD8EF1394C}" presName="sibTrans" presStyleCnt="0"/>
      <dgm:spPr/>
    </dgm:pt>
    <dgm:pt modelId="{D5EEC6E9-50CB-467B-9433-FAAA7B2E46F9}" type="pres">
      <dgm:prSet presAssocID="{3693CC99-385A-43D2-BAC9-0BC68224DE77}" presName="node" presStyleLbl="node1" presStyleIdx="3" presStyleCnt="7">
        <dgm:presLayoutVars>
          <dgm:bulletEnabled val="1"/>
        </dgm:presLayoutVars>
      </dgm:prSet>
      <dgm:spPr/>
    </dgm:pt>
    <dgm:pt modelId="{C076C347-6DD5-4898-9BEC-D7E5C117609F}" type="pres">
      <dgm:prSet presAssocID="{04B22237-3DAB-418B-BFE1-B04D7D02203D}" presName="sibTrans" presStyleCnt="0"/>
      <dgm:spPr/>
    </dgm:pt>
    <dgm:pt modelId="{95AB7A03-A97F-4188-9E9A-720F8843F299}" type="pres">
      <dgm:prSet presAssocID="{02AA16DB-52D1-4C18-96C4-27297397D586}" presName="node" presStyleLbl="node1" presStyleIdx="4" presStyleCnt="7">
        <dgm:presLayoutVars>
          <dgm:bulletEnabled val="1"/>
        </dgm:presLayoutVars>
      </dgm:prSet>
      <dgm:spPr/>
    </dgm:pt>
    <dgm:pt modelId="{72C72059-8BF6-468D-ABC4-0597DC90F527}" type="pres">
      <dgm:prSet presAssocID="{B0C83581-054C-4F5A-8A9F-DFE631842C09}" presName="sibTrans" presStyleCnt="0"/>
      <dgm:spPr/>
    </dgm:pt>
    <dgm:pt modelId="{31807E88-9CDE-4FD3-8CBE-056398E8DA51}" type="pres">
      <dgm:prSet presAssocID="{BC26063D-6EDE-4C82-89A2-FC9B01A8B398}" presName="node" presStyleLbl="node1" presStyleIdx="5" presStyleCnt="7">
        <dgm:presLayoutVars>
          <dgm:bulletEnabled val="1"/>
        </dgm:presLayoutVars>
      </dgm:prSet>
      <dgm:spPr/>
    </dgm:pt>
    <dgm:pt modelId="{B1D56301-BE1D-4673-AB1D-AE0692213E9B}" type="pres">
      <dgm:prSet presAssocID="{F25552E3-42EF-41FC-BFA9-F2467F2D4B83}" presName="sibTrans" presStyleCnt="0"/>
      <dgm:spPr/>
    </dgm:pt>
    <dgm:pt modelId="{D92F32BF-D986-4479-8597-3B563568CC5E}" type="pres">
      <dgm:prSet presAssocID="{CF15B872-CB41-48E0-8894-5B5785FDCB92}" presName="node" presStyleLbl="node1" presStyleIdx="6" presStyleCnt="7">
        <dgm:presLayoutVars>
          <dgm:bulletEnabled val="1"/>
        </dgm:presLayoutVars>
      </dgm:prSet>
      <dgm:spPr/>
    </dgm:pt>
  </dgm:ptLst>
  <dgm:cxnLst>
    <dgm:cxn modelId="{731A061E-6C0E-410A-B8D6-B0B746B1D2F7}" srcId="{811AA971-9B01-4196-889C-B56487E4FC53}" destId="{BC26063D-6EDE-4C82-89A2-FC9B01A8B398}" srcOrd="5" destOrd="0" parTransId="{5CD1384B-94D5-40DA-AD72-ACADF47BB82D}" sibTransId="{F25552E3-42EF-41FC-BFA9-F2467F2D4B83}"/>
    <dgm:cxn modelId="{7108A243-40BB-41B1-A9F6-2D27709092BA}" srcId="{811AA971-9B01-4196-889C-B56487E4FC53}" destId="{630EDDDB-C3F2-47BD-A553-5D49347A01EF}" srcOrd="1" destOrd="0" parTransId="{D14B84EA-249A-4BE4-A207-FF7FFF28D84D}" sibTransId="{E3D93DD1-9BE9-4E02-A623-0C8CDDF85E6F}"/>
    <dgm:cxn modelId="{FACE318C-7787-4BA2-A80A-DB932CC714CE}" type="presOf" srcId="{BC26063D-6EDE-4C82-89A2-FC9B01A8B398}" destId="{31807E88-9CDE-4FD3-8CBE-056398E8DA51}" srcOrd="0" destOrd="0" presId="urn:microsoft.com/office/officeart/2005/8/layout/default"/>
    <dgm:cxn modelId="{B2B47496-AA49-40F2-BAE9-03362DDA655E}" srcId="{811AA971-9B01-4196-889C-B56487E4FC53}" destId="{3693CC99-385A-43D2-BAC9-0BC68224DE77}" srcOrd="3" destOrd="0" parTransId="{950D3BFB-C9F4-41B2-A219-B77398B686E4}" sibTransId="{04B22237-3DAB-418B-BFE1-B04D7D02203D}"/>
    <dgm:cxn modelId="{5E284B99-6250-43A5-9046-863FE4B181AC}" type="presOf" srcId="{811AA971-9B01-4196-889C-B56487E4FC53}" destId="{2B803176-8237-4A9A-9201-A9B1EE12840D}" srcOrd="0" destOrd="0" presId="urn:microsoft.com/office/officeart/2005/8/layout/default"/>
    <dgm:cxn modelId="{990B7F9E-2AA1-4DFF-8D81-9F5C1AB81C0A}" type="presOf" srcId="{27253FAC-EBB7-4237-9D5B-A371B54DBAB6}" destId="{87358185-117D-4191-82A4-F494F6C27A96}" srcOrd="0" destOrd="0" presId="urn:microsoft.com/office/officeart/2005/8/layout/default"/>
    <dgm:cxn modelId="{B6B918A2-1126-461B-BECB-9C0D57EE7A6D}" srcId="{811AA971-9B01-4196-889C-B56487E4FC53}" destId="{02AA16DB-52D1-4C18-96C4-27297397D586}" srcOrd="4" destOrd="0" parTransId="{0B79EBE4-3D46-40D1-A8F0-840A1E832D5E}" sibTransId="{B0C83581-054C-4F5A-8A9F-DFE631842C09}"/>
    <dgm:cxn modelId="{9CCE40AD-26B4-46AC-9441-E22B2F81BC37}" srcId="{811AA971-9B01-4196-889C-B56487E4FC53}" destId="{CF15B872-CB41-48E0-8894-5B5785FDCB92}" srcOrd="6" destOrd="0" parTransId="{3E958ECC-4A39-41C2-B00F-C5377B4B72A7}" sibTransId="{3E09C586-5448-490E-B8F6-A6067EEACA42}"/>
    <dgm:cxn modelId="{0AC041C0-6C05-4CF0-A651-C9F0F69E1F6F}" srcId="{811AA971-9B01-4196-889C-B56487E4FC53}" destId="{27253FAC-EBB7-4237-9D5B-A371B54DBAB6}" srcOrd="2" destOrd="0" parTransId="{9742E643-95A9-4ED4-B7E4-736952777CB6}" sibTransId="{0A68158F-8C6C-4D3F-A911-58CD8EF1394C}"/>
    <dgm:cxn modelId="{80E350C0-0B5E-4F25-86AB-C79C7AB605C9}" type="presOf" srcId="{02AA16DB-52D1-4C18-96C4-27297397D586}" destId="{95AB7A03-A97F-4188-9E9A-720F8843F299}" srcOrd="0" destOrd="0" presId="urn:microsoft.com/office/officeart/2005/8/layout/default"/>
    <dgm:cxn modelId="{CCF23AC7-8E3B-49B6-96E7-DD714E2B3779}" type="presOf" srcId="{CF15B872-CB41-48E0-8894-5B5785FDCB92}" destId="{D92F32BF-D986-4479-8597-3B563568CC5E}" srcOrd="0" destOrd="0" presId="urn:microsoft.com/office/officeart/2005/8/layout/default"/>
    <dgm:cxn modelId="{2C10BDE3-783C-438B-AB22-DABC73FC5019}" type="presOf" srcId="{B15F02F3-383F-48F0-8090-2BA5B9DD5F32}" destId="{8A3A8D7C-1076-42F6-AED8-FE74976DD3F8}" srcOrd="0" destOrd="0" presId="urn:microsoft.com/office/officeart/2005/8/layout/default"/>
    <dgm:cxn modelId="{344F28EE-3816-45EA-ACB0-290674CF9B03}" srcId="{811AA971-9B01-4196-889C-B56487E4FC53}" destId="{B15F02F3-383F-48F0-8090-2BA5B9DD5F32}" srcOrd="0" destOrd="0" parTransId="{4C3DE287-88D6-49B4-B1A7-9D711D44D8F9}" sibTransId="{E3CA44DB-AFB9-4F3F-BCEB-01C5D3E91913}"/>
    <dgm:cxn modelId="{77CC91F0-8BDC-4D2A-82DF-2445162BF207}" type="presOf" srcId="{630EDDDB-C3F2-47BD-A553-5D49347A01EF}" destId="{370DF1D1-317E-4D2E-B790-5951F1F64146}" srcOrd="0" destOrd="0" presId="urn:microsoft.com/office/officeart/2005/8/layout/default"/>
    <dgm:cxn modelId="{E0641FFD-FF4B-4657-9794-23ACCB8BD451}" type="presOf" srcId="{3693CC99-385A-43D2-BAC9-0BC68224DE77}" destId="{D5EEC6E9-50CB-467B-9433-FAAA7B2E46F9}" srcOrd="0" destOrd="0" presId="urn:microsoft.com/office/officeart/2005/8/layout/default"/>
    <dgm:cxn modelId="{B12E610C-E574-42BF-AD55-0A464E2F46E4}" type="presParOf" srcId="{2B803176-8237-4A9A-9201-A9B1EE12840D}" destId="{8A3A8D7C-1076-42F6-AED8-FE74976DD3F8}" srcOrd="0" destOrd="0" presId="urn:microsoft.com/office/officeart/2005/8/layout/default"/>
    <dgm:cxn modelId="{0149704F-0089-4A89-B12E-28B0742CF2F9}" type="presParOf" srcId="{2B803176-8237-4A9A-9201-A9B1EE12840D}" destId="{F0DFABEE-17F5-4E9D-AC97-098BAA4A1941}" srcOrd="1" destOrd="0" presId="urn:microsoft.com/office/officeart/2005/8/layout/default"/>
    <dgm:cxn modelId="{A827581B-53A3-4294-AFC2-A9CD85556B0F}" type="presParOf" srcId="{2B803176-8237-4A9A-9201-A9B1EE12840D}" destId="{370DF1D1-317E-4D2E-B790-5951F1F64146}" srcOrd="2" destOrd="0" presId="urn:microsoft.com/office/officeart/2005/8/layout/default"/>
    <dgm:cxn modelId="{D29139E4-7062-4340-8BBB-6292AEB76402}" type="presParOf" srcId="{2B803176-8237-4A9A-9201-A9B1EE12840D}" destId="{6D9C04B5-0D34-4028-A73E-90566E049F13}" srcOrd="3" destOrd="0" presId="urn:microsoft.com/office/officeart/2005/8/layout/default"/>
    <dgm:cxn modelId="{027B2791-4AE6-4D6A-921D-CB2F1CCC17D1}" type="presParOf" srcId="{2B803176-8237-4A9A-9201-A9B1EE12840D}" destId="{87358185-117D-4191-82A4-F494F6C27A96}" srcOrd="4" destOrd="0" presId="urn:microsoft.com/office/officeart/2005/8/layout/default"/>
    <dgm:cxn modelId="{C068D75C-CCF9-499F-A30E-8FF215A4B693}" type="presParOf" srcId="{2B803176-8237-4A9A-9201-A9B1EE12840D}" destId="{0270ED60-9BEB-456B-8391-DD4CA5FA732F}" srcOrd="5" destOrd="0" presId="urn:microsoft.com/office/officeart/2005/8/layout/default"/>
    <dgm:cxn modelId="{D02B1B3B-6C7F-4CCF-9DA4-E76B7F67404C}" type="presParOf" srcId="{2B803176-8237-4A9A-9201-A9B1EE12840D}" destId="{D5EEC6E9-50CB-467B-9433-FAAA7B2E46F9}" srcOrd="6" destOrd="0" presId="urn:microsoft.com/office/officeart/2005/8/layout/default"/>
    <dgm:cxn modelId="{DD79B46C-07ED-44F6-886C-4C65466C2523}" type="presParOf" srcId="{2B803176-8237-4A9A-9201-A9B1EE12840D}" destId="{C076C347-6DD5-4898-9BEC-D7E5C117609F}" srcOrd="7" destOrd="0" presId="urn:microsoft.com/office/officeart/2005/8/layout/default"/>
    <dgm:cxn modelId="{06D47593-6F3F-4FA6-B479-0809D2DE2742}" type="presParOf" srcId="{2B803176-8237-4A9A-9201-A9B1EE12840D}" destId="{95AB7A03-A97F-4188-9E9A-720F8843F299}" srcOrd="8" destOrd="0" presId="urn:microsoft.com/office/officeart/2005/8/layout/default"/>
    <dgm:cxn modelId="{517A064C-9678-4EBB-8C3B-19FDA8CA0EF1}" type="presParOf" srcId="{2B803176-8237-4A9A-9201-A9B1EE12840D}" destId="{72C72059-8BF6-468D-ABC4-0597DC90F527}" srcOrd="9" destOrd="0" presId="urn:microsoft.com/office/officeart/2005/8/layout/default"/>
    <dgm:cxn modelId="{AE697F82-167A-44D0-919D-45047CEAD168}" type="presParOf" srcId="{2B803176-8237-4A9A-9201-A9B1EE12840D}" destId="{31807E88-9CDE-4FD3-8CBE-056398E8DA51}" srcOrd="10" destOrd="0" presId="urn:microsoft.com/office/officeart/2005/8/layout/default"/>
    <dgm:cxn modelId="{A5992888-9D72-4D67-BC1F-9D8882078734}" type="presParOf" srcId="{2B803176-8237-4A9A-9201-A9B1EE12840D}" destId="{B1D56301-BE1D-4673-AB1D-AE0692213E9B}" srcOrd="11" destOrd="0" presId="urn:microsoft.com/office/officeart/2005/8/layout/default"/>
    <dgm:cxn modelId="{B14EA7D9-F4DC-4664-9A1F-C903D692CD7A}" type="presParOf" srcId="{2B803176-8237-4A9A-9201-A9B1EE12840D}" destId="{D92F32BF-D986-4479-8597-3B563568CC5E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A8D7C-1076-42F6-AED8-FE74976DD3F8}">
      <dsp:nvSpPr>
        <dsp:cNvPr id="0" name=""/>
        <dsp:cNvSpPr/>
      </dsp:nvSpPr>
      <dsp:spPr>
        <a:xfrm>
          <a:off x="1225789" y="295"/>
          <a:ext cx="2288808" cy="1373285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i="0" kern="1200" dirty="0">
              <a:solidFill>
                <a:schemeClr val="tx1"/>
              </a:solidFill>
            </a:rPr>
            <a:t>EXTRACT INFORMATION FROM CANDIDATES RESUMES USING AI</a:t>
          </a:r>
        </a:p>
      </dsp:txBody>
      <dsp:txXfrm>
        <a:off x="1225789" y="295"/>
        <a:ext cx="2288808" cy="1373285"/>
      </dsp:txXfrm>
    </dsp:sp>
    <dsp:sp modelId="{370DF1D1-317E-4D2E-B790-5951F1F64146}">
      <dsp:nvSpPr>
        <dsp:cNvPr id="0" name=""/>
        <dsp:cNvSpPr/>
      </dsp:nvSpPr>
      <dsp:spPr>
        <a:xfrm>
          <a:off x="3743479" y="295"/>
          <a:ext cx="2288808" cy="1373285"/>
        </a:xfrm>
        <a:prstGeom prst="rect">
          <a:avLst/>
        </a:prstGeom>
        <a:solidFill>
          <a:schemeClr val="accent4">
            <a:shade val="50000"/>
            <a:hueOff val="-169773"/>
            <a:satOff val="0"/>
            <a:lumOff val="138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chemeClr val="tx1"/>
              </a:solidFill>
            </a:rPr>
            <a:t>ASSESS EMPLOYEE REFERRALS</a:t>
          </a:r>
        </a:p>
      </dsp:txBody>
      <dsp:txXfrm>
        <a:off x="3743479" y="295"/>
        <a:ext cx="2288808" cy="1373285"/>
      </dsp:txXfrm>
    </dsp:sp>
    <dsp:sp modelId="{87358185-117D-4191-82A4-F494F6C27A96}">
      <dsp:nvSpPr>
        <dsp:cNvPr id="0" name=""/>
        <dsp:cNvSpPr/>
      </dsp:nvSpPr>
      <dsp:spPr>
        <a:xfrm>
          <a:off x="6261169" y="295"/>
          <a:ext cx="2288808" cy="1373285"/>
        </a:xfrm>
        <a:prstGeom prst="rect">
          <a:avLst/>
        </a:prstGeom>
        <a:solidFill>
          <a:schemeClr val="accent4">
            <a:shade val="50000"/>
            <a:hueOff val="-339545"/>
            <a:satOff val="0"/>
            <a:lumOff val="276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chemeClr val="tx1"/>
              </a:solidFill>
            </a:rPr>
            <a:t>GAIN KEY DATA INSIGHTS</a:t>
          </a:r>
        </a:p>
      </dsp:txBody>
      <dsp:txXfrm>
        <a:off x="6261169" y="295"/>
        <a:ext cx="2288808" cy="1373285"/>
      </dsp:txXfrm>
    </dsp:sp>
    <dsp:sp modelId="{D5EEC6E9-50CB-467B-9433-FAAA7B2E46F9}">
      <dsp:nvSpPr>
        <dsp:cNvPr id="0" name=""/>
        <dsp:cNvSpPr/>
      </dsp:nvSpPr>
      <dsp:spPr>
        <a:xfrm>
          <a:off x="1225789" y="1602461"/>
          <a:ext cx="2288808" cy="1373285"/>
        </a:xfrm>
        <a:prstGeom prst="rect">
          <a:avLst/>
        </a:prstGeom>
        <a:solidFill>
          <a:schemeClr val="accent4">
            <a:shade val="50000"/>
            <a:hueOff val="-509318"/>
            <a:satOff val="0"/>
            <a:lumOff val="414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i="0" kern="1200" dirty="0">
              <a:solidFill>
                <a:schemeClr val="tx1"/>
              </a:solidFill>
            </a:rPr>
            <a:t>IMPROVED ENGAGMENT USING AI-POWERED CHATBOTS</a:t>
          </a:r>
        </a:p>
      </dsp:txBody>
      <dsp:txXfrm>
        <a:off x="1225789" y="1602461"/>
        <a:ext cx="2288808" cy="1373285"/>
      </dsp:txXfrm>
    </dsp:sp>
    <dsp:sp modelId="{95AB7A03-A97F-4188-9E9A-720F8843F299}">
      <dsp:nvSpPr>
        <dsp:cNvPr id="0" name=""/>
        <dsp:cNvSpPr/>
      </dsp:nvSpPr>
      <dsp:spPr>
        <a:xfrm>
          <a:off x="3743479" y="1602461"/>
          <a:ext cx="2288808" cy="1373285"/>
        </a:xfrm>
        <a:prstGeom prst="rect">
          <a:avLst/>
        </a:prstGeom>
        <a:solidFill>
          <a:schemeClr val="accent4">
            <a:shade val="50000"/>
            <a:hueOff val="-509318"/>
            <a:satOff val="0"/>
            <a:lumOff val="414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i="0" kern="120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CUSTOMIZED LEARNING JOURNEY FOR EMPLOYEES</a:t>
          </a:r>
          <a:endParaRPr lang="en-US" sz="2000" b="1" i="0" kern="1200" dirty="0">
            <a:solidFill>
              <a:schemeClr val="tx1"/>
            </a:solidFill>
            <a:latin typeface="Calibri" panose="020F0502020204030204"/>
            <a:ea typeface="+mn-ea"/>
            <a:cs typeface="+mn-cs"/>
          </a:endParaRPr>
        </a:p>
      </dsp:txBody>
      <dsp:txXfrm>
        <a:off x="3743479" y="1602461"/>
        <a:ext cx="2288808" cy="1373285"/>
      </dsp:txXfrm>
    </dsp:sp>
    <dsp:sp modelId="{31807E88-9CDE-4FD3-8CBE-056398E8DA51}">
      <dsp:nvSpPr>
        <dsp:cNvPr id="0" name=""/>
        <dsp:cNvSpPr/>
      </dsp:nvSpPr>
      <dsp:spPr>
        <a:xfrm>
          <a:off x="6261169" y="1602461"/>
          <a:ext cx="2288808" cy="1373285"/>
        </a:xfrm>
        <a:prstGeom prst="rect">
          <a:avLst/>
        </a:prstGeom>
        <a:solidFill>
          <a:schemeClr val="accent4">
            <a:shade val="50000"/>
            <a:hueOff val="-339545"/>
            <a:satOff val="0"/>
            <a:lumOff val="276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i="0" kern="120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PREDICT EMPLOYEES' RETENTION, POTENTIAL AND FATIGUE</a:t>
          </a:r>
          <a:endParaRPr lang="en-US" sz="2000" b="1" i="0" kern="1200" dirty="0">
            <a:solidFill>
              <a:schemeClr val="tx1"/>
            </a:solidFill>
            <a:latin typeface="Calibri" panose="020F0502020204030204"/>
            <a:ea typeface="+mn-ea"/>
            <a:cs typeface="+mn-cs"/>
          </a:endParaRPr>
        </a:p>
      </dsp:txBody>
      <dsp:txXfrm>
        <a:off x="6261169" y="1602461"/>
        <a:ext cx="2288808" cy="1373285"/>
      </dsp:txXfrm>
    </dsp:sp>
    <dsp:sp modelId="{D92F32BF-D986-4479-8597-3B563568CC5E}">
      <dsp:nvSpPr>
        <dsp:cNvPr id="0" name=""/>
        <dsp:cNvSpPr/>
      </dsp:nvSpPr>
      <dsp:spPr>
        <a:xfrm>
          <a:off x="3743479" y="3204628"/>
          <a:ext cx="2288808" cy="1373285"/>
        </a:xfrm>
        <a:prstGeom prst="rect">
          <a:avLst/>
        </a:prstGeom>
        <a:solidFill>
          <a:schemeClr val="accent4">
            <a:shade val="50000"/>
            <a:hueOff val="-169773"/>
            <a:satOff val="0"/>
            <a:lumOff val="138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i="0" kern="120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ENHANCED WORKPLACE ANALYTICS</a:t>
          </a:r>
          <a:endParaRPr lang="en-US" sz="2000" b="1" i="0" kern="1200" dirty="0">
            <a:solidFill>
              <a:schemeClr val="tx1"/>
            </a:solidFill>
            <a:latin typeface="Calibri" panose="020F0502020204030204"/>
            <a:ea typeface="+mn-ea"/>
            <a:cs typeface="+mn-cs"/>
          </a:endParaRPr>
        </a:p>
      </dsp:txBody>
      <dsp:txXfrm>
        <a:off x="3743479" y="3204628"/>
        <a:ext cx="2288808" cy="1373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77480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CF9D4-6142-441F-9CC7-B111E5F3C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BD84C9-C47B-4688-9E12-08B97B78C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306C19-EDB8-45AC-A06D-1C6E7A468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420566-273E-44F3-9CE4-498C94861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6D2815-D915-46BB-8E74-27731C32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326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2DE03E-921D-4B71-9894-652B786F0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279575F-2318-430B-A3C7-280A00723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D7F357-B243-4712-AB7A-F0C6E60A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3082FC-CA95-4D75-B66C-561D51CC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50573C-42FA-4875-8D00-243C2A88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358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5DC263-2243-4775-9DD9-3D4006A07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D7DE7F-6F3E-45F8-BCCB-1A39543D1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E95832-C46F-4E70-8D36-2D6C6305C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B8BEBA-10F7-420F-850F-8C895A1E5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5B1847-01D3-4BFB-9989-12EDDB18B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836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AEDA6-8E64-4860-BD20-BF9F5809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1FD35-DB38-4881-8899-C4D24C54D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4A7DD-7582-4FDF-BDE9-D813EE69B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112CB-B773-47C4-8A5B-8BCD13EEE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D8543-0C1A-44D8-AF2F-73662C06A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73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28B9-8755-45A3-B57E-80102AFBD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15F04-49FC-4DF0-B9A3-ECDD02545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51E70-0D1C-4663-9A56-9C678517B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E7A67-7C7A-406F-AED1-1FA60257A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024C2-B8C2-470F-A918-517D1DD3C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52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6CB0F-13CB-4F4D-92A5-8093BFD55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B41E4-5391-485D-9081-639632AC2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20603-342D-4D02-A6EA-400FDE3D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E159C-CB66-49A2-A29C-1103460F2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ABF9C-985B-4B39-BECA-069775D6D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57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2050C-258D-495A-AF47-4F25D4209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114C1-4A81-4397-BD15-A61C4D417F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9488C-CEDA-41F2-986E-FD21BA4E0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4FCF3-45BF-4F32-9AED-8E50D3E6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711266-ED54-44B7-8482-34B8C9C63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DBCD9-FA3C-4F5B-BFC1-49A816EC4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204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002C4-4E2F-4702-B02C-BB244E82B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2CB4E-5EC6-4341-A20B-FE41DED1E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95C79-0547-4E92-9A11-12E77E7DB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CA4C4D-13BD-4F7E-BF38-BC5ED45021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E9732F-6819-45E4-BB4C-41138FE42B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3D2252-B35B-4B92-A505-DB32792CE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523605-4142-4FE7-83B0-35337342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A1CF69-88C6-4ACD-99B3-1E8B7AB5D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70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BFE60-CFC6-432C-BCA8-AB1C5234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55BE14-B49B-4A75-AAF9-8A21C3D6C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E6795-0307-4394-96DC-7505D8EF2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4F04F-CD0E-4983-A512-2DEED58E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36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0DA649-D5D8-43CC-A547-86C04D28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574BA6-DD8B-4C63-AD64-301BA72E9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A965D-7295-4DD0-8D90-AB64448AC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50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64E8-9120-4C41-B5FC-6B4CFA221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C9A8D-B930-4D03-8421-B8B29406E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F56D3-F161-4ED1-8620-9410AEF22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2EB7C-1B38-4155-A704-16AF69A1E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C21FB-1864-49CA-AC9F-1EAC4B5BA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5D9AA-75CA-4003-9614-0438506B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9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85E31-5EE4-4031-8DAA-64044DE08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AB51F7-AD05-4812-9AEE-F0A7A18CE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39D8A6-338D-4A25-B834-B4A942E94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93547E-E0C5-4326-ADC3-C43A6781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67DB44-D3F4-429C-AB2C-E561CB26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839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F6EC-7080-463B-A1AC-1229A3E7E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065340-38A2-470B-BD5D-CB504873D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2A733-F9BE-4118-8189-B50AC4170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06EDB-2CC4-4999-94F9-6F8C7982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D39B1-164C-4E84-A4C1-42472FB3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315DA-9347-4388-A62F-3567D161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66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8163C-2128-4C58-B2D7-D8C2ECC91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F0CE9A-B5AC-481C-A1A9-D00B6A0D6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841F7-4ED4-428E-B275-16DD1E54D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9BCC1-9102-47D5-AA28-AC67C70BE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6AEC7-9532-4111-9F18-A500CA22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478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438623-987D-43C9-9840-4DE8F9C6EA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0A514D-8CC0-4353-9DC3-CA7DBE073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88FA3-3A37-4B41-B4F0-B69C0884A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0D789-7F9A-4107-A75B-2352ADB74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F3EB2-DB66-422C-B9BA-C4CD98366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4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0BB85-69F4-4080-A77B-EECE9C1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01A13A-6D46-453F-BAB2-4BAD520A2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488E4D-D5CA-49EC-B38E-714DAC9C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8CB60D-9BAE-4973-973B-4C6853AB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C6DFA2-C663-4447-B1F9-BB6A38C3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66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99C6E8-AF90-4703-A9FA-9A65E134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2C6401-88FE-47FD-A731-DD657AEEC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D3D0E6-298D-4282-8913-20026FB74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5D25A3-27E5-4E98-8C5A-B2B0697A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63F4A1-44B5-41E4-B96B-51C286B37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6F89BA-5274-4D7F-A22B-03488DE5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07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0A037-7520-4515-B45B-E8BD71A1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742552-6925-46F5-A258-858B909F1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0D3C8B9-BC17-42B1-9536-626041E4B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9F04948-91DA-4B89-B095-A18DE466F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512104A-EB67-4275-8DE6-7CA0254DD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ECE6559-6BBF-4F82-812F-26DCBE157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C43346E-31FD-437F-8433-ED2A4FFA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9BB8E7B-DEEF-4F36-AC1E-1ADBCD818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828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D8A9B-DDEE-472D-98C8-342D02A24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891E0F-5CBA-4701-9802-49F747FD7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DDB64FE-FE57-4FE5-A383-911D9E8B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80F91C-FC09-444F-8303-0A51AAC9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53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4DC091D-E20B-43AF-85A6-D06B098A5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256F216-F3C5-4473-B251-72A6A8FB0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10FE17-D12B-4940-A9BA-F5142885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54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FB74CF-2BF5-499E-835A-8CD87C61F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A49E46-BCFA-4A8B-A9EC-843184808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73AFB1-BE5F-4F23-82EA-A9E2EDCFC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A59952-DF38-4E91-AC68-8C3C2211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2383BB-619B-4187-A5BC-042AE98C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22BE86-61A8-405E-B05C-9ED660BA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914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5C4CA-FD62-44D2-81B3-AB78C84EB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64F94F9-A9E5-4C0A-BC98-D38C5AA9A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88FB35-2220-4ACE-970D-43F2556CC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CB7B7F-DA8E-4AED-B458-D0634CB1B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F43AE8-ADD4-4B08-B8BC-39D66C3A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4F0B5B-F0B4-42E7-AEF3-F79F94771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74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E1944-26C3-41F2-9AC9-82569296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855009-06D1-457C-AA16-D256E4C89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319EE4-DC46-41D9-BA81-50318AE273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E9FA1-3201-4CFE-B59E-2CC3904A385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15DEA4-AA2E-4600-8609-2131E0FB2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E62007-BA97-4721-9442-9F52017CE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005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72FC68-B79E-4F27-875A-BED694E4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B92F4-F0A1-491A-BAF7-399CCBDC4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DF89F-3661-448B-A4AE-0C6251387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DE89E-6964-4EC5-AA30-CEE41B040663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35F9-CC07-4538-BCA4-16A3FE5ED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8CE8B-7131-413E-B33D-2537B3906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8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www.cmswire.com/digital-workplace/7-ways-artificial-intelligence-is-reinventing-human-resources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business-standard.com/article/jobs/employee-attrition-how-ai-is-transforming-human-resource-practices-118062701396_1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pavansubhasht/ibm-hr-analytics-attrition-dataset" TargetMode="External"/><Relationship Id="rId2" Type="http://schemas.openxmlformats.org/officeDocument/2006/relationships/hyperlink" Target="https://publicdomainvectors.org/en/free-clipart/Employee-search-concept/83802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Roccurves.p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sagemaker/canvas/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cmswire.com/digital-workplace/7-ways-artificial-intelligence-is-reinventing-human-resource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33727"/>
            <a:ext cx="4759498" cy="1515873"/>
            <a:chOff x="544022" y="1501647"/>
            <a:chExt cx="4759498" cy="1515873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475949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PROJECT CARD 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3017520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173259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170263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473852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47385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4473852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73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6890A03-E7AA-47CC-9745-5EE8F1C9C1AB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8517775" cy="461624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solidFill>
                  <a:srgbClr val="FF9900"/>
                </a:solidFill>
                <a:latin typeface="Montserrat" charset="0"/>
              </a:defRPr>
            </a:lvl1pPr>
          </a:lstStyle>
          <a:p>
            <a:r>
              <a:rPr lang="en-CA" dirty="0"/>
              <a:t>BUSINESS CASE AND SUCCESS STORIES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CC17A8A-6A81-4C6F-8C01-90AEB359D3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0994622"/>
              </p:ext>
            </p:extLst>
          </p:nvPr>
        </p:nvGraphicFramePr>
        <p:xfrm>
          <a:off x="631767" y="1007944"/>
          <a:ext cx="9775768" cy="4578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E07DF8D-5704-4126-A82B-F151559BB61D}"/>
              </a:ext>
            </a:extLst>
          </p:cNvPr>
          <p:cNvSpPr txBox="1"/>
          <p:nvPr/>
        </p:nvSpPr>
        <p:spPr>
          <a:xfrm>
            <a:off x="1604890" y="5719516"/>
            <a:ext cx="62572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solidFill>
                  <a:schemeClr val="bg1"/>
                </a:solidFill>
                <a:latin typeface="Montserrat" panose="02000505000000020004" pitchFamily="2" charset="0"/>
                <a:hlinkClick r:id="rId7"/>
              </a:rPr>
              <a:t>https://www.cmswire.com/digital-workplace/7-ways-artificial-intelligence-is-reinventing-human-resources/</a:t>
            </a:r>
            <a:endParaRPr lang="en-CA" sz="18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149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1">
            <a:extLst>
              <a:ext uri="{FF2B5EF4-FFF2-40B4-BE49-F238E27FC236}">
                <a16:creationId xmlns:a16="http://schemas.microsoft.com/office/drawing/2014/main" id="{9420DDB7-F11C-459F-A5B9-761CD9F03F7F}"/>
              </a:ext>
            </a:extLst>
          </p:cNvPr>
          <p:cNvSpPr/>
          <p:nvPr/>
        </p:nvSpPr>
        <p:spPr>
          <a:xfrm>
            <a:off x="661578" y="2695373"/>
            <a:ext cx="7539447" cy="702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</a:br>
            <a:endParaRPr kumimoji="0" lang="en-CA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41A389-5846-4DA9-AD15-B3B7581E108B}"/>
              </a:ext>
            </a:extLst>
          </p:cNvPr>
          <p:cNvSpPr txBox="1">
            <a:spLocks/>
          </p:cNvSpPr>
          <p:nvPr/>
        </p:nvSpPr>
        <p:spPr>
          <a:xfrm>
            <a:off x="152399" y="108031"/>
            <a:ext cx="9201151" cy="830956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solidFill>
                  <a:srgbClr val="FF9900"/>
                </a:solidFill>
                <a:latin typeface="Montserrat" charset="0"/>
              </a:defRPr>
            </a:lvl1pPr>
          </a:lstStyle>
          <a:p>
            <a:r>
              <a:rPr lang="en-CA" dirty="0"/>
              <a:t>READING TIME &amp; QUIZ – HOW AI IS TRANSFORMING HUMAN RESOURCES?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98613C-30C6-48E1-8382-149F60856DA2}"/>
              </a:ext>
            </a:extLst>
          </p:cNvPr>
          <p:cNvSpPr/>
          <p:nvPr/>
        </p:nvSpPr>
        <p:spPr>
          <a:xfrm>
            <a:off x="109596" y="982377"/>
            <a:ext cx="825945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" charset="0"/>
              </a:rPr>
              <a:t>Please read the article below and answer the following quiz. 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CA" sz="2000" dirty="0"/>
              <a:t>Link to Article: </a:t>
            </a:r>
            <a:r>
              <a:rPr lang="en-CA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https://www.business-standard.com/article/jobs/employee-attrition-how-ai-is-transforming-human-resource-practices-118062701396_1.html</a:t>
            </a:r>
            <a:endParaRPr lang="en-CA" sz="20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000" dirty="0">
              <a:latin typeface="Montserrat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5EEA27-30D7-4E4D-9D9A-4B638D8FE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900" y="2613593"/>
            <a:ext cx="8122650" cy="3712985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453D2040-4335-45A9-99D8-0B59B8CD0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005" y="319332"/>
            <a:ext cx="1439234" cy="143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28BAE293-7D8E-4546-9A3A-CC0FE04866CF}"/>
              </a:ext>
            </a:extLst>
          </p:cNvPr>
          <p:cNvSpPr/>
          <p:nvPr/>
        </p:nvSpPr>
        <p:spPr>
          <a:xfrm>
            <a:off x="10590657" y="387168"/>
            <a:ext cx="1295400" cy="1295399"/>
          </a:xfrm>
          <a:prstGeom prst="ellipse">
            <a:avLst/>
          </a:prstGeom>
          <a:noFill/>
          <a:ln w="762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4515E1-8AA4-4F01-BB01-BE1A09525558}"/>
              </a:ext>
            </a:extLst>
          </p:cNvPr>
          <p:cNvSpPr txBox="1"/>
          <p:nvPr/>
        </p:nvSpPr>
        <p:spPr>
          <a:xfrm>
            <a:off x="10776446" y="1688200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9900"/>
                </a:solidFill>
              </a:rPr>
              <a:t>10 MINS</a:t>
            </a:r>
            <a:endParaRPr lang="en-US" b="1" dirty="0">
              <a:solidFill>
                <a:srgbClr val="FF99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676D2DF-32D9-48BB-A7D9-D453D23D7E15}"/>
              </a:ext>
            </a:extLst>
          </p:cNvPr>
          <p:cNvSpPr/>
          <p:nvPr/>
        </p:nvSpPr>
        <p:spPr>
          <a:xfrm>
            <a:off x="10613959" y="2149294"/>
            <a:ext cx="1295400" cy="1295399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0000"/>
                </a:solidFill>
              </a:ln>
              <a:solidFill>
                <a:srgbClr val="1942A6"/>
              </a:solidFill>
            </a:endParaRPr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ED67363D-39BF-4C55-AB2D-87975470BA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505" y="2263594"/>
            <a:ext cx="1242552" cy="878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B47E859-0A45-4B0A-8B21-5E726C7DF52F}"/>
              </a:ext>
            </a:extLst>
          </p:cNvPr>
          <p:cNvSpPr txBox="1"/>
          <p:nvPr/>
        </p:nvSpPr>
        <p:spPr>
          <a:xfrm>
            <a:off x="10834954" y="3444693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9900"/>
                </a:solidFill>
              </a:rPr>
              <a:t>5 MINS</a:t>
            </a:r>
            <a:endParaRPr lang="en-US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281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138615"/>
            <a:ext cx="6019148" cy="2010985"/>
            <a:chOff x="544022" y="1006535"/>
            <a:chExt cx="6019148" cy="2010985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006535"/>
              <a:ext cx="6019148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DEMO PART 1: LAUNCH CANVAS &amp; UPLOAD DATA TO S3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3017520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173259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170263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473852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47385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4473852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62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0D6176-068D-452A-ACCB-2B903437495F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AWS SAGEMAKER CANVAS SETUP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E335F-A72E-450A-A7EA-A94F604D046D}"/>
              </a:ext>
            </a:extLst>
          </p:cNvPr>
          <p:cNvSpPr txBox="1"/>
          <p:nvPr/>
        </p:nvSpPr>
        <p:spPr>
          <a:xfrm>
            <a:off x="2114550" y="984798"/>
            <a:ext cx="6484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9900"/>
                </a:solidFill>
              </a:rPr>
              <a:t>AFTER CREATING A SAGEMAKER DOMAIN, CLICK ON LAUNCH APP AND THEN CANVAS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619825-3B8B-4E91-A854-2E3155302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6" y="2059101"/>
            <a:ext cx="9439266" cy="4166511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419131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EAE035-1520-4F51-BABD-ED52C8169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12" y="1514649"/>
            <a:ext cx="9460920" cy="4390851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48A57E-D720-4FD3-8C2F-202C3C074061}"/>
              </a:ext>
            </a:extLst>
          </p:cNvPr>
          <p:cNvSpPr txBox="1"/>
          <p:nvPr/>
        </p:nvSpPr>
        <p:spPr>
          <a:xfrm>
            <a:off x="1686041" y="810942"/>
            <a:ext cx="79071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1" i="0" dirty="0">
                <a:solidFill>
                  <a:srgbClr val="FF9900"/>
                </a:solidFill>
                <a:effectLst/>
                <a:latin typeface="arial" panose="020B0604020202020204" pitchFamily="34" charset="0"/>
              </a:rPr>
              <a:t>CREATE A NEW S3 BUCKET BEFORE YOU LAUNCH THE AWS SAGEMAKER CANVAS</a:t>
            </a:r>
            <a:endParaRPr lang="en-US" sz="1800" i="1" dirty="0">
              <a:solidFill>
                <a:srgbClr val="FF99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757270-35DC-4B6D-A138-37B967E13753}"/>
              </a:ext>
            </a:extLst>
          </p:cNvPr>
          <p:cNvSpPr txBox="1">
            <a:spLocks/>
          </p:cNvSpPr>
          <p:nvPr/>
        </p:nvSpPr>
        <p:spPr>
          <a:xfrm>
            <a:off x="152400" y="273160"/>
            <a:ext cx="10349952" cy="52318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solidFill>
                  <a:srgbClr val="FF9900"/>
                </a:solidFill>
                <a:latin typeface="Montserrat" charset="0"/>
              </a:defRPr>
            </a:lvl1pPr>
          </a:lstStyle>
          <a:p>
            <a:r>
              <a:rPr lang="en-CA" dirty="0"/>
              <a:t>AWS SAGEMAKER CANVAS SETUP</a:t>
            </a:r>
          </a:p>
        </p:txBody>
      </p:sp>
    </p:spTree>
    <p:extLst>
      <p:ext uri="{BB962C8B-B14F-4D97-AF65-F5344CB8AC3E}">
        <p14:creationId xmlns:p14="http://schemas.microsoft.com/office/powerpoint/2010/main" val="4011434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27C433-14F6-4918-A4ED-818AD464D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39" y="1518691"/>
            <a:ext cx="9571081" cy="4423654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CB9248-1655-4BB6-B161-09D2632C1301}"/>
              </a:ext>
            </a:extLst>
          </p:cNvPr>
          <p:cNvSpPr txBox="1"/>
          <p:nvPr/>
        </p:nvSpPr>
        <p:spPr>
          <a:xfrm>
            <a:off x="1686041" y="810942"/>
            <a:ext cx="7907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1" i="0" dirty="0">
                <a:solidFill>
                  <a:srgbClr val="FF9900"/>
                </a:solidFill>
                <a:effectLst/>
                <a:latin typeface="arial" panose="020B0604020202020204" pitchFamily="34" charset="0"/>
              </a:rPr>
              <a:t>UPLOAD THE DATA TO THE S3 BUCKET</a:t>
            </a:r>
            <a:endParaRPr lang="en-US" sz="1800" i="1" dirty="0">
              <a:solidFill>
                <a:srgbClr val="FF99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6FD258-DD36-4EAA-A8DC-38B39B1499BB}"/>
              </a:ext>
            </a:extLst>
          </p:cNvPr>
          <p:cNvSpPr txBox="1">
            <a:spLocks/>
          </p:cNvSpPr>
          <p:nvPr/>
        </p:nvSpPr>
        <p:spPr>
          <a:xfrm>
            <a:off x="152400" y="273160"/>
            <a:ext cx="10349952" cy="52318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solidFill>
                  <a:srgbClr val="FF9900"/>
                </a:solidFill>
                <a:latin typeface="Montserrat" charset="0"/>
              </a:defRPr>
            </a:lvl1pPr>
          </a:lstStyle>
          <a:p>
            <a:r>
              <a:rPr lang="en-CA" dirty="0"/>
              <a:t>AWS SAGEMAKER CANVAS SETUP</a:t>
            </a:r>
          </a:p>
        </p:txBody>
      </p:sp>
    </p:spTree>
    <p:extLst>
      <p:ext uri="{BB962C8B-B14F-4D97-AF65-F5344CB8AC3E}">
        <p14:creationId xmlns:p14="http://schemas.microsoft.com/office/powerpoint/2010/main" val="3280493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359AE8-D9C7-4EE3-84D1-2F1A73C00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78" y="1451097"/>
            <a:ext cx="9337597" cy="4218482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376E2C-FADA-4E91-84AF-369B0267FC6D}"/>
              </a:ext>
            </a:extLst>
          </p:cNvPr>
          <p:cNvSpPr txBox="1"/>
          <p:nvPr/>
        </p:nvSpPr>
        <p:spPr>
          <a:xfrm>
            <a:off x="1560873" y="913997"/>
            <a:ext cx="7907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1" dirty="0">
                <a:solidFill>
                  <a:srgbClr val="FF9900"/>
                </a:solidFill>
                <a:latin typeface="arial" panose="020B0604020202020204" pitchFamily="34" charset="0"/>
              </a:rPr>
              <a:t>EMPLOYEE_DATA.CSV IS NOW UPLOADED TO THE S3 BUCKET</a:t>
            </a:r>
            <a:endParaRPr lang="en-US" sz="1800" i="1" dirty="0">
              <a:solidFill>
                <a:srgbClr val="FF99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4B44FB-85B8-45A5-88A1-2AB7354C98E3}"/>
              </a:ext>
            </a:extLst>
          </p:cNvPr>
          <p:cNvSpPr txBox="1">
            <a:spLocks/>
          </p:cNvSpPr>
          <p:nvPr/>
        </p:nvSpPr>
        <p:spPr>
          <a:xfrm>
            <a:off x="152400" y="273160"/>
            <a:ext cx="10349952" cy="52318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solidFill>
                  <a:srgbClr val="FF9900"/>
                </a:solidFill>
                <a:latin typeface="Montserrat" charset="0"/>
              </a:defRPr>
            </a:lvl1pPr>
          </a:lstStyle>
          <a:p>
            <a:r>
              <a:rPr lang="en-CA" dirty="0"/>
              <a:t>AWS SAGEMAKER CANVAS SETUP</a:t>
            </a:r>
          </a:p>
        </p:txBody>
      </p:sp>
    </p:spTree>
    <p:extLst>
      <p:ext uri="{BB962C8B-B14F-4D97-AF65-F5344CB8AC3E}">
        <p14:creationId xmlns:p14="http://schemas.microsoft.com/office/powerpoint/2010/main" val="3753489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51008" y="1463389"/>
            <a:ext cx="6190153" cy="3079377"/>
            <a:chOff x="551008" y="1471668"/>
            <a:chExt cx="6190153" cy="3079377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51008" y="1471668"/>
              <a:ext cx="6190153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DEMO PART 2: DATA IMPORT INTO CANVAS &amp; MODEL TRAINING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96422" y="4551045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96422" y="4844055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96422" y="4841059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620222" y="5144648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611072" y="5144648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766570" y="5144648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94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0D6176-068D-452A-ACCB-2B903437495F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AWS SAGEMAKER CANVAS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E335F-A72E-450A-A7EA-A94F604D046D}"/>
              </a:ext>
            </a:extLst>
          </p:cNvPr>
          <p:cNvSpPr txBox="1"/>
          <p:nvPr/>
        </p:nvSpPr>
        <p:spPr>
          <a:xfrm>
            <a:off x="2752734" y="984798"/>
            <a:ext cx="58459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9900"/>
                </a:solidFill>
              </a:rPr>
              <a:t>FIRST YOU NEED TO IMPORT THE DATASET FROM S3, CLICK 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70BAB-0A0C-4953-831A-60C021FBD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338" y="1881102"/>
            <a:ext cx="9039225" cy="4206607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2449803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0D6176-068D-452A-ACCB-2B903437495F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AWS SAGEMAKER CANVAS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E335F-A72E-450A-A7EA-A94F604D046D}"/>
              </a:ext>
            </a:extLst>
          </p:cNvPr>
          <p:cNvSpPr txBox="1"/>
          <p:nvPr/>
        </p:nvSpPr>
        <p:spPr>
          <a:xfrm>
            <a:off x="2752734" y="984798"/>
            <a:ext cx="58459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9900"/>
                </a:solidFill>
              </a:rPr>
              <a:t>SELECT THE BUCKET FROM S3. VIEW AND IMPORT THE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DE4F9-D089-4820-AD05-4425F23F9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930" y="1758435"/>
            <a:ext cx="9553575" cy="4459688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272162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1">
            <a:extLst>
              <a:ext uri="{FF2B5EF4-FFF2-40B4-BE49-F238E27FC236}">
                <a16:creationId xmlns:a16="http://schemas.microsoft.com/office/drawing/2014/main" id="{9420DDB7-F11C-459F-A5B9-761CD9F03F7F}"/>
              </a:ext>
            </a:extLst>
          </p:cNvPr>
          <p:cNvSpPr/>
          <p:nvPr/>
        </p:nvSpPr>
        <p:spPr>
          <a:xfrm>
            <a:off x="661578" y="2695373"/>
            <a:ext cx="7539447" cy="702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</a:br>
            <a:endParaRPr kumimoji="0" lang="en-CA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41A389-5846-4DA9-AD15-B3B7581E108B}"/>
              </a:ext>
            </a:extLst>
          </p:cNvPr>
          <p:cNvSpPr txBox="1">
            <a:spLocks/>
          </p:cNvSpPr>
          <p:nvPr/>
        </p:nvSpPr>
        <p:spPr>
          <a:xfrm>
            <a:off x="152400" y="273160"/>
            <a:ext cx="10349952" cy="461624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solidFill>
                  <a:srgbClr val="FF9900"/>
                </a:solidFill>
                <a:latin typeface="Montserrat" charset="0"/>
              </a:defRPr>
            </a:lvl1pPr>
          </a:lstStyle>
          <a:p>
            <a:r>
              <a:rPr lang="en-CA" dirty="0"/>
              <a:t>PROJECT CARD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B42103-EEA5-40BF-ADFD-24D36FA4268E}"/>
              </a:ext>
            </a:extLst>
          </p:cNvPr>
          <p:cNvSpPr/>
          <p:nvPr/>
        </p:nvSpPr>
        <p:spPr>
          <a:xfrm>
            <a:off x="176352" y="611344"/>
            <a:ext cx="674832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Montserrat" charset="0"/>
            </a:endParaRPr>
          </a:p>
          <a:p>
            <a:r>
              <a:rPr lang="en-CA" b="1" u="sng" dirty="0">
                <a:solidFill>
                  <a:schemeClr val="tx1"/>
                </a:solidFill>
                <a:latin typeface="Montserrat" charset="0"/>
              </a:rPr>
              <a:t>GOAL: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i="1" dirty="0">
                <a:solidFill>
                  <a:schemeClr val="tx1"/>
                </a:solidFill>
                <a:latin typeface="Montserrat" charset="0"/>
              </a:rPr>
              <a:t>Build, train, test and deploy an AI/ML model to predict which employees are more likely to quit based on their features.</a:t>
            </a:r>
            <a:endParaRPr lang="en-CA" b="1" dirty="0">
              <a:solidFill>
                <a:schemeClr val="tx1"/>
              </a:solidFill>
              <a:latin typeface="Montserrat" charset="0"/>
            </a:endParaRPr>
          </a:p>
          <a:p>
            <a:r>
              <a:rPr lang="en-CA" b="1" u="sng" dirty="0">
                <a:solidFill>
                  <a:schemeClr val="tx1"/>
                </a:solidFill>
                <a:latin typeface="Montserrat" charset="0"/>
              </a:rPr>
              <a:t>TOOL: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i="1" dirty="0">
                <a:solidFill>
                  <a:schemeClr val="tx1"/>
                </a:solidFill>
                <a:latin typeface="Montserrat" charset="0"/>
              </a:rPr>
              <a:t>AWS </a:t>
            </a:r>
            <a:r>
              <a:rPr lang="en-CA" i="1" dirty="0" err="1">
                <a:solidFill>
                  <a:schemeClr val="tx1"/>
                </a:solidFill>
                <a:latin typeface="Montserrat" charset="0"/>
              </a:rPr>
              <a:t>SageMaker</a:t>
            </a:r>
            <a:r>
              <a:rPr lang="en-CA" i="1" dirty="0">
                <a:solidFill>
                  <a:schemeClr val="tx1"/>
                </a:solidFill>
                <a:latin typeface="Montserrat" charset="0"/>
              </a:rPr>
              <a:t> Canvas</a:t>
            </a:r>
          </a:p>
          <a:p>
            <a:endParaRPr lang="en-CA" b="1" dirty="0">
              <a:solidFill>
                <a:schemeClr val="tx1"/>
              </a:solidFill>
              <a:latin typeface="Montserrat" charset="0"/>
            </a:endParaRPr>
          </a:p>
          <a:p>
            <a:r>
              <a:rPr lang="en-CA" b="1" u="sng" dirty="0">
                <a:solidFill>
                  <a:schemeClr val="tx1"/>
                </a:solidFill>
                <a:latin typeface="Montserrat" charset="0"/>
              </a:rPr>
              <a:t>PRACTICAL REAL-WORLD APPLICATION: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i="1" dirty="0">
                <a:solidFill>
                  <a:schemeClr val="tx1"/>
                </a:solidFill>
                <a:latin typeface="Montserrat" charset="0"/>
              </a:rPr>
              <a:t>This project can be effectively used in Human Resources Departments to predict employee attrition and understand key factors that contribute to it.</a:t>
            </a:r>
          </a:p>
          <a:p>
            <a:endParaRPr lang="en-CA" b="1" dirty="0">
              <a:solidFill>
                <a:schemeClr val="tx1"/>
              </a:solidFill>
              <a:latin typeface="Montserrat" charset="0"/>
            </a:endParaRPr>
          </a:p>
          <a:p>
            <a:r>
              <a:rPr lang="en-CA" b="1" u="sng" dirty="0">
                <a:solidFill>
                  <a:schemeClr val="tx1"/>
                </a:solidFill>
                <a:latin typeface="Montserrat" charset="0"/>
              </a:rPr>
              <a:t>DATA: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  <a:latin typeface="Montserrat" charset="0"/>
              </a:rPr>
              <a:t>INPUTS: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CA" i="1" dirty="0">
                <a:solidFill>
                  <a:schemeClr val="tx1"/>
                </a:solidFill>
                <a:latin typeface="Montserrat" charset="0"/>
              </a:rPr>
              <a:t>Job Involvement, Education, Job Satisfaction, Performance Rating, Relationship Satisfaction, Work Life Balance</a:t>
            </a:r>
            <a:endParaRPr lang="en-CA" b="1" dirty="0">
              <a:solidFill>
                <a:schemeClr val="tx1"/>
              </a:solidFill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  <a:latin typeface="Montserrat" charset="0"/>
              </a:rPr>
              <a:t>OUTPUT: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CA" i="1" dirty="0">
                <a:solidFill>
                  <a:schemeClr val="tx1"/>
                </a:solidFill>
                <a:latin typeface="Montserrat" charset="0"/>
              </a:rPr>
              <a:t>Attrition (binary), i.e.: employee stayed or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>
              <a:solidFill>
                <a:schemeClr val="tx1"/>
              </a:solidFill>
              <a:latin typeface="Montserra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49157-0394-4791-92A0-16AFBFE7600A}"/>
              </a:ext>
            </a:extLst>
          </p:cNvPr>
          <p:cNvSpPr txBox="1"/>
          <p:nvPr/>
        </p:nvSpPr>
        <p:spPr>
          <a:xfrm>
            <a:off x="2050719" y="5982668"/>
            <a:ext cx="79405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</a:rPr>
              <a:t>Image Source: </a:t>
            </a:r>
            <a:r>
              <a:rPr lang="en-CA" sz="1200" dirty="0">
                <a:solidFill>
                  <a:schemeClr val="bg1"/>
                </a:solidFill>
                <a:hlinkClick r:id="rId2"/>
              </a:rPr>
              <a:t>https://publicdomainvectors.org/en/free-clipart/Employee-search-concept/83802.html</a:t>
            </a:r>
            <a:endParaRPr lang="en-CA" sz="1200" dirty="0">
              <a:solidFill>
                <a:schemeClr val="bg1"/>
              </a:solidFill>
            </a:endParaRPr>
          </a:p>
          <a:p>
            <a:r>
              <a:rPr lang="en-CA" sz="1200" dirty="0">
                <a:solidFill>
                  <a:schemeClr val="bg1"/>
                </a:solidFill>
              </a:rPr>
              <a:t>Dataset Source: </a:t>
            </a:r>
            <a:r>
              <a:rPr lang="en-CA" sz="1200" u="sng" dirty="0">
                <a:solidFill>
                  <a:schemeClr val="bg1"/>
                </a:solidFill>
                <a:hlinkClick r:id="rId3"/>
              </a:rPr>
              <a:t>https://www.kaggle.com/pavansubhasht/ibm-hr-analytics-attrition-dataset</a:t>
            </a:r>
            <a:endParaRPr lang="en-CA" sz="1200" u="sng" dirty="0">
              <a:solidFill>
                <a:schemeClr val="bg1"/>
              </a:solidFill>
            </a:endParaRPr>
          </a:p>
          <a:p>
            <a:endParaRPr lang="en-CA" sz="1200" u="sng" dirty="0">
              <a:solidFill>
                <a:schemeClr val="bg1"/>
              </a:solidFill>
            </a:endParaRPr>
          </a:p>
          <a:p>
            <a:endParaRPr lang="en-CA" sz="1200" dirty="0">
              <a:solidFill>
                <a:schemeClr val="bg1"/>
              </a:solidFill>
            </a:endParaRPr>
          </a:p>
          <a:p>
            <a:endParaRPr lang="en-CA" sz="1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4FEB9C-F2E5-4C5A-860F-AD4C89E09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230" y="503972"/>
            <a:ext cx="4358517" cy="3834447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530681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0D6176-068D-452A-ACCB-2B903437495F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AWS SAGEMAKER CANVAS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E335F-A72E-450A-A7EA-A94F604D046D}"/>
              </a:ext>
            </a:extLst>
          </p:cNvPr>
          <p:cNvSpPr txBox="1"/>
          <p:nvPr/>
        </p:nvSpPr>
        <p:spPr>
          <a:xfrm>
            <a:off x="2752734" y="984798"/>
            <a:ext cx="58459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9900"/>
                </a:solidFill>
              </a:rPr>
              <a:t>CLICK ON MODELS AND CREATE A NEW MODEL AND CLICK CREATE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75DBB5-54F0-471B-8085-1B2DA19A0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4" y="1999621"/>
            <a:ext cx="9134475" cy="4218502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732028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0D6176-068D-452A-ACCB-2B903437495F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AWS SAGEMAKER CANVAS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E335F-A72E-450A-A7EA-A94F604D046D}"/>
              </a:ext>
            </a:extLst>
          </p:cNvPr>
          <p:cNvSpPr txBox="1"/>
          <p:nvPr/>
        </p:nvSpPr>
        <p:spPr>
          <a:xfrm>
            <a:off x="2752734" y="984798"/>
            <a:ext cx="584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9900"/>
                </a:solidFill>
              </a:rPr>
              <a:t>GIVE A NAME TO THE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9CC82B-AA88-49A6-8CC1-578055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1610981"/>
            <a:ext cx="9344025" cy="4331961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3689335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0D6176-068D-452A-ACCB-2B903437495F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AWS SAGEMAKER CANVAS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E335F-A72E-450A-A7EA-A94F604D046D}"/>
              </a:ext>
            </a:extLst>
          </p:cNvPr>
          <p:cNvSpPr txBox="1"/>
          <p:nvPr/>
        </p:nvSpPr>
        <p:spPr>
          <a:xfrm>
            <a:off x="2752734" y="984798"/>
            <a:ext cx="584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9900"/>
                </a:solidFill>
              </a:rPr>
              <a:t>SELECT THE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19008A-0427-41C3-9240-8A2626A09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516176"/>
            <a:ext cx="9296400" cy="4344203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2503230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0D6176-068D-452A-ACCB-2B903437495F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AWS SAGEMAKER CANVAS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E335F-A72E-450A-A7EA-A94F604D046D}"/>
              </a:ext>
            </a:extLst>
          </p:cNvPr>
          <p:cNvSpPr txBox="1"/>
          <p:nvPr/>
        </p:nvSpPr>
        <p:spPr>
          <a:xfrm>
            <a:off x="2752734" y="984798"/>
            <a:ext cx="58459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9900"/>
                </a:solidFill>
              </a:rPr>
              <a:t>SELECT THE TARGET COLUMN “ATTRITION”, CLICK ON “QUICK MODEL”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A710B-F391-4922-9DF3-8B79DCE9E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261" y="1881102"/>
            <a:ext cx="8810625" cy="4175184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1082589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0D6176-068D-452A-ACCB-2B903437495F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AWS SAGEMAKER CANVAS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E335F-A72E-450A-A7EA-A94F604D046D}"/>
              </a:ext>
            </a:extLst>
          </p:cNvPr>
          <p:cNvSpPr txBox="1"/>
          <p:nvPr/>
        </p:nvSpPr>
        <p:spPr>
          <a:xfrm>
            <a:off x="2752734" y="984798"/>
            <a:ext cx="58459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9900"/>
                </a:solidFill>
              </a:rPr>
              <a:t>QUICK MODEL TRAINING SHOULD TAKE 2-15 MINS TO TRAIN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70A623-9BFB-456E-BADF-2910C5234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1843002"/>
            <a:ext cx="9553575" cy="4450234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3231757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51009" y="1463389"/>
            <a:ext cx="5678876" cy="3079377"/>
            <a:chOff x="551009" y="1471668"/>
            <a:chExt cx="5678876" cy="3079377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51009" y="1471668"/>
              <a:ext cx="5678876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DEMO PART 3: TRAINED MODEL ASSESSMENT 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96422" y="4551045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96422" y="4844055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96422" y="4841059"/>
            <a:ext cx="214932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620222" y="5144648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611072" y="5144648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693350" y="5100714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8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0D6176-068D-452A-ACCB-2B903437495F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AWS SAGEMAKER CANVAS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E335F-A72E-450A-A7EA-A94F604D046D}"/>
              </a:ext>
            </a:extLst>
          </p:cNvPr>
          <p:cNvSpPr txBox="1"/>
          <p:nvPr/>
        </p:nvSpPr>
        <p:spPr>
          <a:xfrm>
            <a:off x="2858683" y="803470"/>
            <a:ext cx="5845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9900"/>
                </a:solidFill>
              </a:rPr>
              <a:t>AFTER THE MODEL IS TRAINED, IT’S NOW READY TO BE ANALYZED! CHECK OUT THE FEATURE IMPORTANCE (IMPACT)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7A974-D5C3-455B-946D-DF3FA8A3B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62" y="1883373"/>
            <a:ext cx="9334501" cy="4418757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468856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0D6176-068D-452A-ACCB-2B903437495F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AWS SAGEMAKER CANVAS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E335F-A72E-450A-A7EA-A94F604D046D}"/>
              </a:ext>
            </a:extLst>
          </p:cNvPr>
          <p:cNvSpPr txBox="1"/>
          <p:nvPr/>
        </p:nvSpPr>
        <p:spPr>
          <a:xfrm>
            <a:off x="2752734" y="984798"/>
            <a:ext cx="584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9900"/>
                </a:solidFill>
              </a:rPr>
              <a:t>CONFUSION MATRIX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C2AFF5-4882-41F1-B905-EFE92E798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61" y="1692684"/>
            <a:ext cx="9334502" cy="4378303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1344561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0D6176-068D-452A-ACCB-2B903437495F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AWS SAGEMAKER CANVAS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080E58-DC5E-49C8-8546-1285F621A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97" y="1546933"/>
            <a:ext cx="9439266" cy="4184107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115464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51009" y="1463389"/>
            <a:ext cx="4762864" cy="3079377"/>
            <a:chOff x="551009" y="1471668"/>
            <a:chExt cx="4762864" cy="3079377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51009" y="1471668"/>
              <a:ext cx="4762864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DEMO PART 4: PERFORM MODEL INFERENCE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96422" y="4551045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96422" y="4844055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96422" y="4841059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620222" y="5144648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611072" y="5144648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766570" y="5144648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19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8D64842-775D-412F-BBF9-338C0AF96D77}"/>
              </a:ext>
            </a:extLst>
          </p:cNvPr>
          <p:cNvSpPr txBox="1">
            <a:spLocks/>
          </p:cNvSpPr>
          <p:nvPr/>
        </p:nvSpPr>
        <p:spPr>
          <a:xfrm>
            <a:off x="2353488" y="571578"/>
            <a:ext cx="8534400" cy="3025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2000" dirty="0"/>
          </a:p>
        </p:txBody>
      </p:sp>
      <p:sp>
        <p:nvSpPr>
          <p:cNvPr id="27" name="Rounded Rectangle 53">
            <a:extLst>
              <a:ext uri="{FF2B5EF4-FFF2-40B4-BE49-F238E27FC236}">
                <a16:creationId xmlns:a16="http://schemas.microsoft.com/office/drawing/2014/main" id="{A2C56524-1BA8-43C7-80C9-E0C2BBC10592}"/>
              </a:ext>
            </a:extLst>
          </p:cNvPr>
          <p:cNvSpPr/>
          <p:nvPr/>
        </p:nvSpPr>
        <p:spPr>
          <a:xfrm>
            <a:off x="4437569" y="2004328"/>
            <a:ext cx="3040912" cy="1552354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AI/ML MODEL</a:t>
            </a:r>
            <a:endParaRPr lang="en-CA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0ED9AB-ADA3-4B6B-B03F-0CEF7933588F}"/>
              </a:ext>
            </a:extLst>
          </p:cNvPr>
          <p:cNvSpPr/>
          <p:nvPr/>
        </p:nvSpPr>
        <p:spPr>
          <a:xfrm>
            <a:off x="1204779" y="1010970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SzPct val="120000"/>
            </a:pPr>
            <a:r>
              <a:rPr lang="en-US" sz="1800" b="1" u="sng" dirty="0">
                <a:solidFill>
                  <a:srgbClr val="1942A6"/>
                </a:solidFill>
                <a:latin typeface="Arial" charset="0"/>
                <a:ea typeface="Arial" charset="0"/>
                <a:cs typeface="Arial" charset="0"/>
              </a:rPr>
              <a:t>INPUTS</a:t>
            </a:r>
            <a:endParaRPr lang="en-US" sz="1800" u="sng" dirty="0">
              <a:solidFill>
                <a:srgbClr val="1942A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ight Arrow 55">
            <a:extLst>
              <a:ext uri="{FF2B5EF4-FFF2-40B4-BE49-F238E27FC236}">
                <a16:creationId xmlns:a16="http://schemas.microsoft.com/office/drawing/2014/main" id="{27EE02F8-8722-4A6B-A599-FB3944435073}"/>
              </a:ext>
            </a:extLst>
          </p:cNvPr>
          <p:cNvSpPr/>
          <p:nvPr/>
        </p:nvSpPr>
        <p:spPr>
          <a:xfrm>
            <a:off x="7551340" y="2595350"/>
            <a:ext cx="749417" cy="533400"/>
          </a:xfrm>
          <a:prstGeom prst="rightArrow">
            <a:avLst/>
          </a:prstGeom>
          <a:solidFill>
            <a:srgbClr val="FF99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E3D06A-91EA-4FC1-8B62-2498D056EE54}"/>
              </a:ext>
            </a:extLst>
          </p:cNvPr>
          <p:cNvSpPr/>
          <p:nvPr/>
        </p:nvSpPr>
        <p:spPr>
          <a:xfrm>
            <a:off x="8532054" y="1626343"/>
            <a:ext cx="21863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buSzPct val="120000"/>
            </a:pPr>
            <a:endParaRPr lang="en-US" sz="1600" b="1" dirty="0">
              <a:solidFill>
                <a:srgbClr val="1942A6"/>
              </a:solidFill>
              <a:latin typeface="Arial" charset="0"/>
              <a:ea typeface="Arial" charset="0"/>
              <a:cs typeface="Arial" charset="0"/>
            </a:endParaRPr>
          </a:p>
          <a:p>
            <a:pPr algn="ctr">
              <a:lnSpc>
                <a:spcPct val="100000"/>
              </a:lnSpc>
              <a:buSzPct val="120000"/>
            </a:pPr>
            <a:endParaRPr lang="en-US" sz="1600" b="1" dirty="0">
              <a:solidFill>
                <a:srgbClr val="1942A6"/>
              </a:solidFill>
              <a:latin typeface="Arial" charset="0"/>
              <a:ea typeface="Arial" charset="0"/>
              <a:cs typeface="Arial" charset="0"/>
            </a:endParaRPr>
          </a:p>
          <a:p>
            <a:pPr algn="ctr">
              <a:lnSpc>
                <a:spcPct val="100000"/>
              </a:lnSpc>
              <a:buSzPct val="120000"/>
            </a:pPr>
            <a:endParaRPr lang="en-US" sz="1600" b="1" dirty="0">
              <a:solidFill>
                <a:srgbClr val="1942A6"/>
              </a:solidFill>
              <a:latin typeface="Arial" charset="0"/>
              <a:ea typeface="Arial" charset="0"/>
              <a:cs typeface="Arial" charset="0"/>
            </a:endParaRPr>
          </a:p>
          <a:p>
            <a:pPr algn="ctr">
              <a:lnSpc>
                <a:spcPct val="100000"/>
              </a:lnSpc>
              <a:buSzPct val="120000"/>
            </a:pPr>
            <a:endParaRPr lang="en-US" sz="1600" b="1" dirty="0">
              <a:solidFill>
                <a:srgbClr val="1942A6"/>
              </a:solidFill>
              <a:latin typeface="Arial" charset="0"/>
              <a:ea typeface="Arial" charset="0"/>
              <a:cs typeface="Arial" charset="0"/>
            </a:endParaRPr>
          </a:p>
          <a:p>
            <a:pPr lvl="1" algn="ctr">
              <a:lnSpc>
                <a:spcPct val="100000"/>
              </a:lnSpc>
              <a:buSzPct val="120000"/>
            </a:pPr>
            <a:r>
              <a:rPr lang="en-CA" sz="1600" dirty="0">
                <a:solidFill>
                  <a:srgbClr val="1942A6"/>
                </a:solidFill>
                <a:latin typeface="Montserrat" charset="0"/>
              </a:rPr>
              <a:t>ATTRITION </a:t>
            </a:r>
          </a:p>
          <a:p>
            <a:pPr lvl="1" algn="ctr">
              <a:lnSpc>
                <a:spcPct val="100000"/>
              </a:lnSpc>
              <a:buSzPct val="120000"/>
            </a:pPr>
            <a:r>
              <a:rPr lang="en-CA" sz="1600" dirty="0">
                <a:solidFill>
                  <a:srgbClr val="1942A6"/>
                </a:solidFill>
                <a:latin typeface="Montserrat" charset="0"/>
              </a:rPr>
              <a:t>(0 or 1)</a:t>
            </a:r>
          </a:p>
          <a:p>
            <a:pPr lvl="1" algn="ctr">
              <a:lnSpc>
                <a:spcPct val="100000"/>
              </a:lnSpc>
              <a:buSzPct val="120000"/>
            </a:pPr>
            <a:endParaRPr lang="en-US" sz="1600" dirty="0">
              <a:solidFill>
                <a:srgbClr val="1942A6"/>
              </a:solidFill>
              <a:latin typeface="Montserrat" charset="0"/>
            </a:endParaRPr>
          </a:p>
          <a:p>
            <a:pPr lvl="1" algn="ctr">
              <a:lnSpc>
                <a:spcPct val="100000"/>
              </a:lnSpc>
              <a:buSzPct val="120000"/>
            </a:pPr>
            <a:endParaRPr lang="en-US" sz="1600" dirty="0">
              <a:solidFill>
                <a:srgbClr val="1942A6"/>
              </a:solidFill>
              <a:latin typeface="Montserrat" charset="0"/>
            </a:endParaRPr>
          </a:p>
          <a:p>
            <a:pPr algn="ctr">
              <a:lnSpc>
                <a:spcPct val="100000"/>
              </a:lnSpc>
              <a:buSzPct val="120000"/>
            </a:pPr>
            <a:endParaRPr lang="en-US" sz="1600" b="1" dirty="0">
              <a:solidFill>
                <a:srgbClr val="1942A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B13E4807-EF55-4A48-9F67-4030E42DCF1B}"/>
              </a:ext>
            </a:extLst>
          </p:cNvPr>
          <p:cNvSpPr/>
          <p:nvPr/>
        </p:nvSpPr>
        <p:spPr>
          <a:xfrm>
            <a:off x="8646900" y="971421"/>
            <a:ext cx="574159" cy="3753817"/>
          </a:xfrm>
          <a:prstGeom prst="leftBrace">
            <a:avLst>
              <a:gd name="adj1" fmla="val 82407"/>
              <a:gd name="adj2" fmla="val 50000"/>
            </a:avLst>
          </a:prstGeom>
          <a:ln w="57150">
            <a:solidFill>
              <a:srgbClr val="1942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64C63096-E9D2-40B8-AD05-FE7A68EF35BE}"/>
              </a:ext>
            </a:extLst>
          </p:cNvPr>
          <p:cNvSpPr/>
          <p:nvPr/>
        </p:nvSpPr>
        <p:spPr>
          <a:xfrm rot="10800000">
            <a:off x="10101616" y="995985"/>
            <a:ext cx="574159" cy="3839239"/>
          </a:xfrm>
          <a:prstGeom prst="leftBrace">
            <a:avLst>
              <a:gd name="adj1" fmla="val 82407"/>
              <a:gd name="adj2" fmla="val 50000"/>
            </a:avLst>
          </a:prstGeom>
          <a:ln w="57150">
            <a:solidFill>
              <a:srgbClr val="1942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ight Arrow 59">
            <a:extLst>
              <a:ext uri="{FF2B5EF4-FFF2-40B4-BE49-F238E27FC236}">
                <a16:creationId xmlns:a16="http://schemas.microsoft.com/office/drawing/2014/main" id="{140BBE73-42DF-4FC3-937E-F0CB1E6D09B0}"/>
              </a:ext>
            </a:extLst>
          </p:cNvPr>
          <p:cNvSpPr/>
          <p:nvPr/>
        </p:nvSpPr>
        <p:spPr>
          <a:xfrm>
            <a:off x="3454083" y="2569608"/>
            <a:ext cx="957083" cy="533400"/>
          </a:xfrm>
          <a:prstGeom prst="rightArrow">
            <a:avLst/>
          </a:prstGeom>
          <a:solidFill>
            <a:srgbClr val="FF99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9FE4EE4-017D-4CF4-9DD7-F2AA41D4693E}"/>
              </a:ext>
            </a:extLst>
          </p:cNvPr>
          <p:cNvSpPr txBox="1">
            <a:spLocks/>
          </p:cNvSpPr>
          <p:nvPr/>
        </p:nvSpPr>
        <p:spPr>
          <a:xfrm>
            <a:off x="152400" y="273160"/>
            <a:ext cx="10349952" cy="461624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solidFill>
                  <a:srgbClr val="FF9900"/>
                </a:solidFill>
                <a:latin typeface="Montserrat" charset="0"/>
              </a:defRPr>
            </a:lvl1pPr>
          </a:lstStyle>
          <a:p>
            <a:r>
              <a:rPr lang="en-CA" dirty="0"/>
              <a:t>INPUTS AND OUTPUTS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7D7E63-A3E3-467E-AC1C-1F00E63DA0DD}"/>
              </a:ext>
            </a:extLst>
          </p:cNvPr>
          <p:cNvSpPr txBox="1"/>
          <p:nvPr/>
        </p:nvSpPr>
        <p:spPr>
          <a:xfrm>
            <a:off x="402081" y="2004328"/>
            <a:ext cx="252082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CA" sz="1400" dirty="0">
                <a:solidFill>
                  <a:srgbClr val="1942A6"/>
                </a:solidFill>
                <a:latin typeface="Montserrat" charset="0"/>
              </a:rPr>
              <a:t>JOB INVOLVEMENT</a:t>
            </a:r>
          </a:p>
          <a:p>
            <a:pPr lvl="1" algn="ctr"/>
            <a:r>
              <a:rPr lang="en-CA" sz="1400" dirty="0">
                <a:solidFill>
                  <a:srgbClr val="1942A6"/>
                </a:solidFill>
                <a:latin typeface="Montserrat" charset="0"/>
              </a:rPr>
              <a:t> EDUCATION</a:t>
            </a:r>
          </a:p>
          <a:p>
            <a:pPr lvl="1" algn="ctr"/>
            <a:r>
              <a:rPr lang="en-CA" sz="1400" dirty="0">
                <a:solidFill>
                  <a:srgbClr val="1942A6"/>
                </a:solidFill>
                <a:latin typeface="Montserrat" charset="0"/>
              </a:rPr>
              <a:t>JOB SATISFACTION PERFORMANCE RATING</a:t>
            </a:r>
          </a:p>
          <a:p>
            <a:pPr lvl="1" algn="ctr"/>
            <a:r>
              <a:rPr lang="en-CA" sz="1400" dirty="0">
                <a:solidFill>
                  <a:srgbClr val="1942A6"/>
                </a:solidFill>
                <a:latin typeface="Montserrat" charset="0"/>
              </a:rPr>
              <a:t>RELATIONSHIP SATISFACTION</a:t>
            </a:r>
          </a:p>
          <a:p>
            <a:pPr lvl="1" algn="ctr"/>
            <a:r>
              <a:rPr lang="en-CA" sz="1400" dirty="0">
                <a:solidFill>
                  <a:srgbClr val="1942A6"/>
                </a:solidFill>
                <a:latin typeface="Montserrat" charset="0"/>
              </a:rPr>
              <a:t> WORK LIFE BALANCE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2E101028-90A2-4A16-98E8-562870EEE6B8}"/>
              </a:ext>
            </a:extLst>
          </p:cNvPr>
          <p:cNvSpPr/>
          <p:nvPr/>
        </p:nvSpPr>
        <p:spPr>
          <a:xfrm>
            <a:off x="284477" y="953735"/>
            <a:ext cx="574159" cy="3753817"/>
          </a:xfrm>
          <a:prstGeom prst="leftBrace">
            <a:avLst>
              <a:gd name="adj1" fmla="val 82407"/>
              <a:gd name="adj2" fmla="val 50000"/>
            </a:avLst>
          </a:prstGeom>
          <a:ln w="57150">
            <a:solidFill>
              <a:srgbClr val="1942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B282EDC4-EB81-412F-B3AC-6B32C9873E97}"/>
              </a:ext>
            </a:extLst>
          </p:cNvPr>
          <p:cNvSpPr/>
          <p:nvPr/>
        </p:nvSpPr>
        <p:spPr>
          <a:xfrm rot="10800000">
            <a:off x="2524715" y="942846"/>
            <a:ext cx="574159" cy="3775596"/>
          </a:xfrm>
          <a:prstGeom prst="leftBrace">
            <a:avLst>
              <a:gd name="adj1" fmla="val 82407"/>
              <a:gd name="adj2" fmla="val 50000"/>
            </a:avLst>
          </a:prstGeom>
          <a:ln w="57150">
            <a:solidFill>
              <a:srgbClr val="1942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B09978-A0DD-4765-BA81-73F3E433ACB3}"/>
              </a:ext>
            </a:extLst>
          </p:cNvPr>
          <p:cNvSpPr txBox="1"/>
          <p:nvPr/>
        </p:nvSpPr>
        <p:spPr>
          <a:xfrm>
            <a:off x="6558961" y="1114643"/>
            <a:ext cx="6216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buSzPct val="120000"/>
            </a:pPr>
            <a:r>
              <a:rPr lang="en-US" sz="1800" b="1" u="sng" dirty="0">
                <a:solidFill>
                  <a:srgbClr val="1942A6"/>
                </a:solidFill>
                <a:latin typeface="Arial" charset="0"/>
                <a:ea typeface="Arial" charset="0"/>
                <a:cs typeface="Arial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78808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 animBg="1"/>
      <p:bldP spid="30" grpId="0"/>
      <p:bldP spid="31" grpId="0" animBg="1"/>
      <p:bldP spid="32" grpId="0" animBg="1"/>
      <p:bldP spid="33" grpId="0" animBg="1"/>
      <p:bldP spid="20" grpId="0"/>
      <p:bldP spid="21" grpId="0" animBg="1"/>
      <p:bldP spid="22" grpId="0" animBg="1"/>
      <p:bldP spid="3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0D6176-068D-452A-ACCB-2B903437495F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AWS SAGEMAKER CANVAS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E335F-A72E-450A-A7EA-A94F604D046D}"/>
              </a:ext>
            </a:extLst>
          </p:cNvPr>
          <p:cNvSpPr txBox="1"/>
          <p:nvPr/>
        </p:nvSpPr>
        <p:spPr>
          <a:xfrm>
            <a:off x="2752734" y="984798"/>
            <a:ext cx="584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9900"/>
                </a:solidFill>
              </a:rPr>
              <a:t>SELECT INPUTS AND GENERATE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1893A7-F6A5-4BA8-BFE6-9691B5E19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63" y="1692684"/>
            <a:ext cx="9829800" cy="4646625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2965002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EE022F-0DD8-4D23-8531-E1F7294F4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690688"/>
            <a:ext cx="9105900" cy="4276436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89A1C3-A3DB-474E-B097-0FA37996576D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AWS SAGEMAKER CANVAS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6BE07B-6336-40B0-9DEF-77CCE9524064}"/>
              </a:ext>
            </a:extLst>
          </p:cNvPr>
          <p:cNvSpPr txBox="1"/>
          <p:nvPr/>
        </p:nvSpPr>
        <p:spPr>
          <a:xfrm>
            <a:off x="2752734" y="984798"/>
            <a:ext cx="584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9900"/>
                </a:solidFill>
              </a:rPr>
              <a:t>UPDATE THE OVERTIME AND CLICK UPDATE</a:t>
            </a:r>
          </a:p>
        </p:txBody>
      </p:sp>
    </p:spTree>
    <p:extLst>
      <p:ext uri="{BB962C8B-B14F-4D97-AF65-F5344CB8AC3E}">
        <p14:creationId xmlns:p14="http://schemas.microsoft.com/office/powerpoint/2010/main" val="2765549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362A24-5267-411F-95F6-68375D68B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46512"/>
            <a:ext cx="9925050" cy="4002630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4E0716-6A07-4B4A-8F7F-8BFB2C9E7EB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AWS SAGEMAKER CANVAS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D3CE6-9E68-47E8-91AE-61D364859886}"/>
              </a:ext>
            </a:extLst>
          </p:cNvPr>
          <p:cNvSpPr txBox="1"/>
          <p:nvPr/>
        </p:nvSpPr>
        <p:spPr>
          <a:xfrm>
            <a:off x="2752734" y="984798"/>
            <a:ext cx="58459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9900"/>
                </a:solidFill>
              </a:rPr>
              <a:t>YOU SHOULD SEE THE TRAINED MODEL UNDER THE MODELS TAB</a:t>
            </a:r>
          </a:p>
        </p:txBody>
      </p:sp>
    </p:spTree>
    <p:extLst>
      <p:ext uri="{BB962C8B-B14F-4D97-AF65-F5344CB8AC3E}">
        <p14:creationId xmlns:p14="http://schemas.microsoft.com/office/powerpoint/2010/main" val="2116458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51008" y="1306199"/>
            <a:ext cx="5448140" cy="3236567"/>
            <a:chOff x="551008" y="1314478"/>
            <a:chExt cx="5448140" cy="3236567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51008" y="1314478"/>
              <a:ext cx="5448140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FINAL END-OF-DAY CAPSTONE PROJECT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96422" y="4551045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96422" y="4844055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96422" y="4841059"/>
            <a:ext cx="1713492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620222" y="5144648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611072" y="5144648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244647" y="5139351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59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3BDD0A5-2D80-438A-BAEB-9A97887B8967}"/>
              </a:ext>
            </a:extLst>
          </p:cNvPr>
          <p:cNvSpPr txBox="1">
            <a:spLocks/>
          </p:cNvSpPr>
          <p:nvPr/>
        </p:nvSpPr>
        <p:spPr>
          <a:xfrm>
            <a:off x="481628" y="278144"/>
            <a:ext cx="647797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Tx/>
              <a:defRPr sz="2800" b="1" kern="1200">
                <a:solidFill>
                  <a:srgbClr val="FF9900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F3EF7-5E2D-4106-B988-4DA362D4C6D2}"/>
              </a:ext>
            </a:extLst>
          </p:cNvPr>
          <p:cNvSpPr txBox="1"/>
          <p:nvPr/>
        </p:nvSpPr>
        <p:spPr>
          <a:xfrm>
            <a:off x="546942" y="667952"/>
            <a:ext cx="11281196" cy="4093428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AWS </a:t>
            </a:r>
            <a:r>
              <a:rPr lang="en-US" dirty="0" err="1"/>
              <a:t>SageMaker</a:t>
            </a:r>
            <a:r>
              <a:rPr lang="en-US" dirty="0"/>
              <a:t> Canvas, perform the following tasks: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1. Upload the “</a:t>
            </a:r>
            <a:r>
              <a:rPr lang="en-US" i="1" dirty="0"/>
              <a:t>used_car_price.csv</a:t>
            </a:r>
            <a:r>
              <a:rPr lang="en-US" dirty="0"/>
              <a:t>” dataset to S3 (note that this datasets is a regression-type)</a:t>
            </a:r>
          </a:p>
          <a:p>
            <a:r>
              <a:rPr lang="en-US" dirty="0"/>
              <a:t>2. Perform basic data exploration</a:t>
            </a:r>
          </a:p>
          <a:p>
            <a:r>
              <a:rPr lang="en-US" dirty="0"/>
              <a:t>3. What is the average horsepower and its correlation to target?</a:t>
            </a:r>
          </a:p>
          <a:p>
            <a:r>
              <a:rPr lang="en-US" dirty="0"/>
              <a:t>4. Select the target column (MSRP)</a:t>
            </a:r>
          </a:p>
          <a:p>
            <a:r>
              <a:rPr lang="en-US" dirty="0"/>
              <a:t>5. Click on Preview model and list the estimated RMSE in $ values</a:t>
            </a:r>
          </a:p>
          <a:p>
            <a:r>
              <a:rPr lang="en-US" dirty="0"/>
              <a:t>6. List the 3 most important features in the datasets</a:t>
            </a:r>
          </a:p>
          <a:p>
            <a:r>
              <a:rPr lang="en-US" dirty="0"/>
              <a:t>7. Train a regression model using quick build option</a:t>
            </a:r>
          </a:p>
          <a:p>
            <a:r>
              <a:rPr lang="en-US" dirty="0"/>
              <a:t>8. Test the model using at least 3 single prediction values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06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51008" y="1306199"/>
            <a:ext cx="5448140" cy="3236567"/>
            <a:chOff x="551008" y="1314478"/>
            <a:chExt cx="5448140" cy="3236567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51008" y="1314478"/>
              <a:ext cx="5448140" cy="3170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CLASSIFIER MODEL KEY PERFORMANCE INDICATORS (KPIs) – REVIEW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96422" y="4551045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96422" y="4844055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96422" y="4841059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620222" y="5144648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611072" y="5144648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766570" y="5144648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52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288501" y="218356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CONFUSION MATRIX</a:t>
            </a:r>
          </a:p>
        </p:txBody>
      </p:sp>
      <p:graphicFrame>
        <p:nvGraphicFramePr>
          <p:cNvPr id="52" name="Table 51"/>
          <p:cNvGraphicFramePr>
            <a:graphicFrameLocks noGrp="1"/>
          </p:cNvGraphicFramePr>
          <p:nvPr/>
        </p:nvGraphicFramePr>
        <p:xfrm>
          <a:off x="4317390" y="2241410"/>
          <a:ext cx="4145594" cy="352678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72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860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07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3" name="Left Brace 52"/>
          <p:cNvSpPr/>
          <p:nvPr/>
        </p:nvSpPr>
        <p:spPr>
          <a:xfrm>
            <a:off x="3673521" y="2234284"/>
            <a:ext cx="424543" cy="3594163"/>
          </a:xfrm>
          <a:prstGeom prst="leftBrace">
            <a:avLst>
              <a:gd name="adj1" fmla="val 123718"/>
              <a:gd name="adj2" fmla="val 50000"/>
            </a:avLst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4" name="Left Brace 53"/>
          <p:cNvSpPr/>
          <p:nvPr/>
        </p:nvSpPr>
        <p:spPr>
          <a:xfrm rot="5400000">
            <a:off x="6198118" y="-162459"/>
            <a:ext cx="384139" cy="4012246"/>
          </a:xfrm>
          <a:prstGeom prst="leftBrace">
            <a:avLst>
              <a:gd name="adj1" fmla="val 123718"/>
              <a:gd name="adj2" fmla="val 50473"/>
            </a:avLst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66389" y="3796026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PREDICTIONS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271932" y="1034170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TRUE CLASS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15135" y="2903242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Roboto"/>
              </a:rPr>
              <a:t>TRUE +</a:t>
            </a:r>
            <a:endParaRPr lang="en-CA" sz="2400" b="1" dirty="0">
              <a:solidFill>
                <a:srgbClr val="00B050"/>
              </a:solidFill>
              <a:latin typeface="Roboto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820854" y="4689107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Roboto"/>
              </a:rPr>
              <a:t>TRUE -</a:t>
            </a:r>
            <a:endParaRPr lang="en-CA" sz="2400" b="1" dirty="0">
              <a:solidFill>
                <a:srgbClr val="00B050"/>
              </a:solidFill>
              <a:latin typeface="Roboto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17805" y="2842286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+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934562" y="5002697"/>
            <a:ext cx="25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-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193664" y="1772619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+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300478" y="1755888"/>
            <a:ext cx="25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-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716645" y="2912860"/>
            <a:ext cx="1440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Roboto"/>
              </a:rPr>
              <a:t>FALSE +</a:t>
            </a:r>
            <a:endParaRPr lang="en-CA" sz="2400" b="1" dirty="0">
              <a:solidFill>
                <a:srgbClr val="FFC000"/>
              </a:solidFill>
              <a:latin typeface="Roboto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740446" y="4689107"/>
            <a:ext cx="1363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FALSE -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  <p:cxnSp>
        <p:nvCxnSpPr>
          <p:cNvPr id="65" name="Curved Connector 64"/>
          <p:cNvCxnSpPr/>
          <p:nvPr/>
        </p:nvCxnSpPr>
        <p:spPr>
          <a:xfrm rot="10800000" flipV="1">
            <a:off x="2962587" y="5517625"/>
            <a:ext cx="1647376" cy="325644"/>
          </a:xfrm>
          <a:prstGeom prst="curvedConnector3">
            <a:avLst/>
          </a:prstGeom>
          <a:noFill/>
          <a:ln w="57150" cap="flat" cmpd="sng" algn="ctr">
            <a:solidFill>
              <a:srgbClr val="89C8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Curved Connector 65"/>
          <p:cNvCxnSpPr/>
          <p:nvPr/>
        </p:nvCxnSpPr>
        <p:spPr>
          <a:xfrm flipV="1">
            <a:off x="8042169" y="2423915"/>
            <a:ext cx="1655221" cy="552864"/>
          </a:xfrm>
          <a:prstGeom prst="curvedConnector3">
            <a:avLst/>
          </a:prstGeom>
          <a:noFill/>
          <a:ln w="57150" cap="flat" cmpd="sng" algn="ctr">
            <a:solidFill>
              <a:srgbClr val="89C8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825606" y="5381604"/>
            <a:ext cx="2525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Roboto"/>
              </a:rPr>
              <a:t>TYPE II ERROR</a:t>
            </a:r>
            <a:endParaRPr lang="en-CA" sz="2400" b="1" dirty="0">
              <a:solidFill>
                <a:srgbClr val="0070C0"/>
              </a:solidFill>
              <a:latin typeface="Roboto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019040" y="2629112"/>
            <a:ext cx="2355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Roboto"/>
              </a:rPr>
              <a:t>TYPE I ERROR</a:t>
            </a:r>
            <a:endParaRPr lang="en-CA" sz="2400" b="1" dirty="0">
              <a:solidFill>
                <a:srgbClr val="0070C0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86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/>
      <p:bldP spid="56" grpId="0"/>
      <p:bldP spid="57" grpId="0"/>
      <p:bldP spid="58" grpId="0"/>
      <p:bldP spid="63" grpId="0"/>
      <p:bldP spid="64" grpId="0"/>
      <p:bldP spid="67" grpId="0"/>
      <p:bldP spid="6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33524" y="218357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CLASSIFICATION MODEL KPIs</a:t>
            </a:r>
          </a:p>
        </p:txBody>
      </p:sp>
      <p:sp>
        <p:nvSpPr>
          <p:cNvPr id="23" name="Прямоугольник 11">
            <a:extLst>
              <a:ext uri="{FF2B5EF4-FFF2-40B4-BE49-F238E27FC236}">
                <a16:creationId xmlns:a16="http://schemas.microsoft.com/office/drawing/2014/main" id="{B4B1F363-5EFE-402E-91B7-C999DD6A5345}"/>
              </a:ext>
            </a:extLst>
          </p:cNvPr>
          <p:cNvSpPr/>
          <p:nvPr/>
        </p:nvSpPr>
        <p:spPr>
          <a:xfrm>
            <a:off x="403192" y="996264"/>
            <a:ext cx="990775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Montserrat" charset="0"/>
                <a:ea typeface="Montserrat" charset="0"/>
                <a:cs typeface="Montserrat" charset="0"/>
              </a:rPr>
              <a:t>A confusion matrix is used to describe the performance of a classiﬁcation model: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>
              <a:latin typeface="Montserrat" charset="0"/>
              <a:ea typeface="Montserrat" charset="0"/>
              <a:cs typeface="Montserrat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CA" sz="1600" dirty="0">
                <a:latin typeface="Montserrat" charset="0"/>
                <a:ea typeface="Montserrat" charset="0"/>
                <a:cs typeface="Montserrat" charset="0"/>
              </a:rPr>
              <a:t>True positives (TP): cases when classiﬁer predicted TRUE (they have the disease), and correct class was TRUE (patient has disease).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CA" sz="1600" dirty="0">
              <a:latin typeface="Montserrat" charset="0"/>
              <a:ea typeface="Montserrat" charset="0"/>
              <a:cs typeface="Montserrat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CA" sz="1600" dirty="0">
                <a:latin typeface="Montserrat" charset="0"/>
                <a:ea typeface="Montserrat" charset="0"/>
                <a:cs typeface="Montserrat" charset="0"/>
              </a:rPr>
              <a:t>True negatives (TN): cases when model predicted FALSE (no disease), and correct class was FALSE (patient do not have disease).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CA" sz="1600" dirty="0">
              <a:latin typeface="Montserrat" charset="0"/>
              <a:ea typeface="Montserrat" charset="0"/>
              <a:cs typeface="Montserrat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CA" sz="1600" dirty="0">
                <a:latin typeface="Montserrat" charset="0"/>
                <a:ea typeface="Montserrat" charset="0"/>
                <a:cs typeface="Montserrat" charset="0"/>
              </a:rPr>
              <a:t>False positives (FP) (Type I error): classiﬁer predicted TRUE, but correct class was FALSE (patient did not have disease).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CA" sz="1600" dirty="0">
              <a:latin typeface="Montserrat" charset="0"/>
              <a:ea typeface="Montserrat" charset="0"/>
              <a:cs typeface="Montserrat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CA" sz="1600" dirty="0">
                <a:latin typeface="Montserrat" charset="0"/>
                <a:ea typeface="Montserrat" charset="0"/>
                <a:cs typeface="Montserrat" charset="0"/>
              </a:rPr>
              <a:t>False negatives (FN) (Type II error): classiﬁer predicted FALSE (patient do not have disease), but they actually do have the disease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CA" sz="1600" dirty="0">
              <a:latin typeface="Montserrat" charset="0"/>
              <a:ea typeface="Montserrat" charset="0"/>
              <a:cs typeface="Montserrat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CA" sz="1600" dirty="0">
                <a:latin typeface="Montserrat" charset="0"/>
                <a:ea typeface="Montserrat" charset="0"/>
                <a:cs typeface="Montserrat" charset="0"/>
              </a:rPr>
              <a:t>Classiﬁcation Accuracy = (TP+TN) / (TP + TN + FP + FN)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CA" sz="1600" dirty="0">
              <a:latin typeface="Montserrat" charset="0"/>
              <a:ea typeface="Montserrat" charset="0"/>
              <a:cs typeface="Montserrat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CA" sz="1600" dirty="0">
                <a:latin typeface="Montserrat" charset="0"/>
                <a:ea typeface="Montserrat" charset="0"/>
                <a:cs typeface="Montserrat" charset="0"/>
              </a:rPr>
              <a:t>Misclassiﬁcation rate (Error Rate) = (FP + FN) / (TP + TN + FP + FN)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CA" sz="1600" dirty="0">
              <a:latin typeface="Montserrat" charset="0"/>
              <a:ea typeface="Montserrat" charset="0"/>
              <a:cs typeface="Montserrat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CA" sz="1600" dirty="0"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835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262083" y="218357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PRECISION Vs. RECALL</a:t>
            </a:r>
          </a:p>
        </p:txBody>
      </p:sp>
      <p:sp>
        <p:nvSpPr>
          <p:cNvPr id="23" name="Прямоугольник 11">
            <a:extLst>
              <a:ext uri="{FF2B5EF4-FFF2-40B4-BE49-F238E27FC236}">
                <a16:creationId xmlns:a16="http://schemas.microsoft.com/office/drawing/2014/main" id="{B4B1F363-5EFE-402E-91B7-C999DD6A5345}"/>
              </a:ext>
            </a:extLst>
          </p:cNvPr>
          <p:cNvSpPr/>
          <p:nvPr/>
        </p:nvSpPr>
        <p:spPr>
          <a:xfrm>
            <a:off x="-145490" y="511112"/>
            <a:ext cx="106426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>
              <a:latin typeface="Montserrat" charset="0"/>
              <a:ea typeface="Montserrat" charset="0"/>
              <a:cs typeface="Montserrat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Montserrat" charset="0"/>
                <a:ea typeface="Montserrat" charset="0"/>
                <a:cs typeface="Montserrat" charset="0"/>
              </a:rPr>
              <a:t>Precision = TP/Total TRUE Predictions = TP/ (TP+FP) (When model predicted TRUE class, how often was it right?)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Montserrat" charset="0"/>
                <a:ea typeface="Montserrat" charset="0"/>
                <a:cs typeface="Montserrat" charset="0"/>
              </a:rPr>
              <a:t>Recall = TP/ Actual TRUE = TP/ (TP+FN) (when the class was actually TRUE, how often did the classiﬁer get it right?)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8E762CE-8F12-47BA-85A7-B58CEF80C571}"/>
              </a:ext>
            </a:extLst>
          </p:cNvPr>
          <p:cNvGraphicFramePr>
            <a:graphicFrameLocks noGrp="1"/>
          </p:cNvGraphicFramePr>
          <p:nvPr/>
        </p:nvGraphicFramePr>
        <p:xfrm>
          <a:off x="3835908" y="3008390"/>
          <a:ext cx="4145594" cy="352678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72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860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07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773FCEDB-8FCE-4E95-AB38-867CFAFD1574}"/>
              </a:ext>
            </a:extLst>
          </p:cNvPr>
          <p:cNvSpPr/>
          <p:nvPr/>
        </p:nvSpPr>
        <p:spPr>
          <a:xfrm>
            <a:off x="3192039" y="3001264"/>
            <a:ext cx="424543" cy="3594163"/>
          </a:xfrm>
          <a:prstGeom prst="leftBrace">
            <a:avLst>
              <a:gd name="adj1" fmla="val 123718"/>
              <a:gd name="adj2" fmla="val 50000"/>
            </a:avLst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3067D01-5B00-4DED-9338-50DCF8C2DD04}"/>
              </a:ext>
            </a:extLst>
          </p:cNvPr>
          <p:cNvSpPr/>
          <p:nvPr/>
        </p:nvSpPr>
        <p:spPr>
          <a:xfrm rot="5400000">
            <a:off x="5716636" y="604521"/>
            <a:ext cx="384139" cy="4012246"/>
          </a:xfrm>
          <a:prstGeom prst="leftBrace">
            <a:avLst>
              <a:gd name="adj1" fmla="val 123718"/>
              <a:gd name="adj2" fmla="val 50473"/>
            </a:avLst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61E8B0-D862-4519-8E42-447E2D86B319}"/>
              </a:ext>
            </a:extLst>
          </p:cNvPr>
          <p:cNvSpPr txBox="1"/>
          <p:nvPr/>
        </p:nvSpPr>
        <p:spPr>
          <a:xfrm rot="16200000">
            <a:off x="1605898" y="4434732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PREDICTIONS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A1378-3056-43F5-97F6-0D9EFD730316}"/>
              </a:ext>
            </a:extLst>
          </p:cNvPr>
          <p:cNvSpPr txBox="1"/>
          <p:nvPr/>
        </p:nvSpPr>
        <p:spPr>
          <a:xfrm>
            <a:off x="4790450" y="1801150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TRUE CLASS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67900C-CD6F-421E-AA75-BFE7DA05B247}"/>
              </a:ext>
            </a:extLst>
          </p:cNvPr>
          <p:cNvSpPr txBox="1"/>
          <p:nvPr/>
        </p:nvSpPr>
        <p:spPr>
          <a:xfrm>
            <a:off x="4233653" y="3670222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Roboto"/>
              </a:rPr>
              <a:t>TRUE +</a:t>
            </a:r>
            <a:endParaRPr lang="en-CA" sz="2400" b="1" dirty="0">
              <a:solidFill>
                <a:srgbClr val="00B050"/>
              </a:solidFill>
              <a:latin typeface="Robot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E6D9B0-7D6E-4555-B0C6-4893DBAC7DE6}"/>
              </a:ext>
            </a:extLst>
          </p:cNvPr>
          <p:cNvSpPr txBox="1"/>
          <p:nvPr/>
        </p:nvSpPr>
        <p:spPr>
          <a:xfrm>
            <a:off x="6339372" y="5456087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Roboto"/>
              </a:rPr>
              <a:t>TRUE -</a:t>
            </a:r>
            <a:endParaRPr lang="en-CA" sz="2400" b="1" dirty="0">
              <a:solidFill>
                <a:srgbClr val="00B050"/>
              </a:solidFill>
              <a:latin typeface="Robo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5749FD-FFEE-424E-9B42-1F4F221D1554}"/>
              </a:ext>
            </a:extLst>
          </p:cNvPr>
          <p:cNvSpPr txBox="1"/>
          <p:nvPr/>
        </p:nvSpPr>
        <p:spPr>
          <a:xfrm>
            <a:off x="3436323" y="3609266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+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023B1-2183-42BF-8313-4F1136F02919}"/>
              </a:ext>
            </a:extLst>
          </p:cNvPr>
          <p:cNvSpPr txBox="1"/>
          <p:nvPr/>
        </p:nvSpPr>
        <p:spPr>
          <a:xfrm>
            <a:off x="3453080" y="5769677"/>
            <a:ext cx="25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-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4330D3-B3EB-4E72-9E5D-FC2D49148135}"/>
              </a:ext>
            </a:extLst>
          </p:cNvPr>
          <p:cNvSpPr txBox="1"/>
          <p:nvPr/>
        </p:nvSpPr>
        <p:spPr>
          <a:xfrm>
            <a:off x="4712182" y="2539599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+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B7F8B9-38FB-4E84-B809-F14A275A5AF9}"/>
              </a:ext>
            </a:extLst>
          </p:cNvPr>
          <p:cNvSpPr txBox="1"/>
          <p:nvPr/>
        </p:nvSpPr>
        <p:spPr>
          <a:xfrm>
            <a:off x="6818996" y="2522868"/>
            <a:ext cx="25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-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EA201D-B945-4B2E-A245-1275DFFA8A0C}"/>
              </a:ext>
            </a:extLst>
          </p:cNvPr>
          <p:cNvSpPr txBox="1"/>
          <p:nvPr/>
        </p:nvSpPr>
        <p:spPr>
          <a:xfrm>
            <a:off x="6235163" y="3679840"/>
            <a:ext cx="1440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Roboto"/>
              </a:rPr>
              <a:t>FALSE +</a:t>
            </a:r>
            <a:endParaRPr lang="en-CA" sz="2400" b="1" dirty="0">
              <a:solidFill>
                <a:srgbClr val="FFC000"/>
              </a:solidFill>
              <a:latin typeface="Roboto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D9987-052E-48E9-8B52-5AAD2D735E89}"/>
              </a:ext>
            </a:extLst>
          </p:cNvPr>
          <p:cNvSpPr txBox="1"/>
          <p:nvPr/>
        </p:nvSpPr>
        <p:spPr>
          <a:xfrm>
            <a:off x="4258964" y="5456087"/>
            <a:ext cx="1363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FALSE -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7154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/>
      <p:bldP spid="15" grpId="0"/>
      <p:bldP spid="16" grpId="0"/>
      <p:bldP spid="21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9">
            <a:extLst>
              <a:ext uri="{FF2B5EF4-FFF2-40B4-BE49-F238E27FC236}">
                <a16:creationId xmlns:a16="http://schemas.microsoft.com/office/drawing/2014/main" id="{E44DA10E-6A6C-F143-98DC-D6AB19971EC2}"/>
              </a:ext>
            </a:extLst>
          </p:cNvPr>
          <p:cNvSpPr/>
          <p:nvPr/>
        </p:nvSpPr>
        <p:spPr>
          <a:xfrm>
            <a:off x="268371" y="179293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PRECISION Vs. RECALL</a:t>
            </a:r>
          </a:p>
        </p:txBody>
      </p:sp>
      <p:sp>
        <p:nvSpPr>
          <p:cNvPr id="5" name="Google Shape;121;p17">
            <a:extLst>
              <a:ext uri="{FF2B5EF4-FFF2-40B4-BE49-F238E27FC236}">
                <a16:creationId xmlns:a16="http://schemas.microsoft.com/office/drawing/2014/main" id="{AB940B69-069D-0E44-9B44-FACBE97ED73A}"/>
              </a:ext>
            </a:extLst>
          </p:cNvPr>
          <p:cNvSpPr txBox="1"/>
          <p:nvPr/>
        </p:nvSpPr>
        <p:spPr>
          <a:xfrm>
            <a:off x="695325" y="741577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tabLst/>
              <a:defRPr/>
            </a:pPr>
            <a:endParaRPr kumimoji="0" sz="3200" b="1" i="0" u="none" strike="noStrike" kern="0" cap="none" spc="0" normalizeH="0" baseline="0" noProof="0">
              <a:ln>
                <a:noFill/>
              </a:ln>
              <a:solidFill>
                <a:srgbClr val="124359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Прямоугольник 11">
            <a:extLst>
              <a:ext uri="{FF2B5EF4-FFF2-40B4-BE49-F238E27FC236}">
                <a16:creationId xmlns:a16="http://schemas.microsoft.com/office/drawing/2014/main" id="{F794E0E4-A3CB-4342-9067-0BD04189F91E}"/>
              </a:ext>
            </a:extLst>
          </p:cNvPr>
          <p:cNvSpPr/>
          <p:nvPr/>
        </p:nvSpPr>
        <p:spPr>
          <a:xfrm>
            <a:off x="503442" y="4827932"/>
            <a:ext cx="105726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Classiﬁcation Accuracy = (TP+TN) / (TP + TN + FP + FN) = 91%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Precision = TP/Total TRUE Predictions = TP/ (TP+FP) = ½=50%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Recall = TP/ Actual TRUE = TP/ (TP+FN) = 1/9 = 11%</a:t>
            </a:r>
          </a:p>
        </p:txBody>
      </p:sp>
      <p:sp>
        <p:nvSpPr>
          <p:cNvPr id="7" name="Google Shape;123;p17">
            <a:extLst>
              <a:ext uri="{FF2B5EF4-FFF2-40B4-BE49-F238E27FC236}">
                <a16:creationId xmlns:a16="http://schemas.microsoft.com/office/drawing/2014/main" id="{083C376A-7988-8142-BCC4-E56CCC6E4F55}"/>
              </a:ext>
            </a:extLst>
          </p:cNvPr>
          <p:cNvSpPr txBox="1"/>
          <p:nvPr/>
        </p:nvSpPr>
        <p:spPr>
          <a:xfrm>
            <a:off x="-2057104" y="1971850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24359"/>
              </a:buClr>
              <a:buSzPts val="3200"/>
              <a:buFont typeface="Montserrat Black"/>
              <a:buNone/>
              <a:tabLst/>
              <a:defRPr/>
            </a:pP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124359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78ED07D-4409-3A49-AE96-C7A8B78029C0}"/>
              </a:ext>
            </a:extLst>
          </p:cNvPr>
          <p:cNvGraphicFramePr>
            <a:graphicFrameLocks noGrp="1"/>
          </p:cNvGraphicFramePr>
          <p:nvPr/>
        </p:nvGraphicFramePr>
        <p:xfrm>
          <a:off x="1808495" y="2453583"/>
          <a:ext cx="3236832" cy="2574512"/>
        </p:xfrm>
        <a:graphic>
          <a:graphicData uri="http://schemas.openxmlformats.org/drawingml/2006/table">
            <a:tbl>
              <a:tblPr firstRow="1" bandRow="1"/>
              <a:tblGrid>
                <a:gridCol w="1618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037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sz="1800" b="1" kern="1200" dirty="0">
                        <a:solidFill>
                          <a:schemeClr val="tx1"/>
                        </a:solidFill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dirty="0"/>
                    </a:p>
                  </a:txBody>
                  <a:tcPr>
                    <a:lnL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7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dirty="0"/>
                    </a:p>
                  </a:txBody>
                  <a:tcPr>
                    <a:lnL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dirty="0"/>
                    </a:p>
                  </a:txBody>
                  <a:tcPr>
                    <a:lnL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Left Brace 8">
            <a:extLst>
              <a:ext uri="{FF2B5EF4-FFF2-40B4-BE49-F238E27FC236}">
                <a16:creationId xmlns:a16="http://schemas.microsoft.com/office/drawing/2014/main" id="{AF559562-2E19-7F44-AC9C-C7142A054922}"/>
              </a:ext>
            </a:extLst>
          </p:cNvPr>
          <p:cNvSpPr/>
          <p:nvPr/>
        </p:nvSpPr>
        <p:spPr>
          <a:xfrm>
            <a:off x="1164626" y="2446457"/>
            <a:ext cx="424543" cy="2432167"/>
          </a:xfrm>
          <a:prstGeom prst="leftBrace">
            <a:avLst>
              <a:gd name="adj1" fmla="val 123718"/>
              <a:gd name="adj2" fmla="val 50000"/>
            </a:avLst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D855C6F-28F2-394B-8130-289A80CBCE14}"/>
              </a:ext>
            </a:extLst>
          </p:cNvPr>
          <p:cNvSpPr/>
          <p:nvPr/>
        </p:nvSpPr>
        <p:spPr>
          <a:xfrm rot="5400000">
            <a:off x="3336574" y="402364"/>
            <a:ext cx="384139" cy="3306947"/>
          </a:xfrm>
          <a:prstGeom prst="leftBrace">
            <a:avLst>
              <a:gd name="adj1" fmla="val 123718"/>
              <a:gd name="adj2" fmla="val 50473"/>
            </a:avLst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3BEB1B-9E51-4146-B48B-14BF83DBD444}"/>
              </a:ext>
            </a:extLst>
          </p:cNvPr>
          <p:cNvSpPr txBox="1"/>
          <p:nvPr/>
        </p:nvSpPr>
        <p:spPr>
          <a:xfrm rot="16200000">
            <a:off x="-484913" y="3494989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PREDICTIONS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AC26C-0FE5-1C47-BF9D-61F9D9C263B7}"/>
              </a:ext>
            </a:extLst>
          </p:cNvPr>
          <p:cNvSpPr txBox="1"/>
          <p:nvPr/>
        </p:nvSpPr>
        <p:spPr>
          <a:xfrm>
            <a:off x="2308656" y="1226969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TRUE CLASS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94BBAA-F79A-FF41-971F-9F6ACAA0EED5}"/>
              </a:ext>
            </a:extLst>
          </p:cNvPr>
          <p:cNvSpPr txBox="1"/>
          <p:nvPr/>
        </p:nvSpPr>
        <p:spPr>
          <a:xfrm>
            <a:off x="1992438" y="2907202"/>
            <a:ext cx="1092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TP = 1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44D03-2B55-804E-8B09-308E14D8A363}"/>
              </a:ext>
            </a:extLst>
          </p:cNvPr>
          <p:cNvSpPr txBox="1"/>
          <p:nvPr/>
        </p:nvSpPr>
        <p:spPr>
          <a:xfrm>
            <a:off x="3629086" y="4167136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TN = 90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DE83E6-7441-B24B-83AC-873B1CEE6AC5}"/>
              </a:ext>
            </a:extLst>
          </p:cNvPr>
          <p:cNvSpPr txBox="1"/>
          <p:nvPr/>
        </p:nvSpPr>
        <p:spPr>
          <a:xfrm>
            <a:off x="1408910" y="3054459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+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E1E037-458D-374C-AF49-DA5DF8B230F8}"/>
              </a:ext>
            </a:extLst>
          </p:cNvPr>
          <p:cNvSpPr txBox="1"/>
          <p:nvPr/>
        </p:nvSpPr>
        <p:spPr>
          <a:xfrm>
            <a:off x="1427397" y="4137627"/>
            <a:ext cx="25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-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EEE9A3-39BF-6D42-98F3-B74441D05F6A}"/>
              </a:ext>
            </a:extLst>
          </p:cNvPr>
          <p:cNvSpPr txBox="1"/>
          <p:nvPr/>
        </p:nvSpPr>
        <p:spPr>
          <a:xfrm>
            <a:off x="2497433" y="199460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+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D86874-7B9F-F041-8D48-6B8AB745E25B}"/>
              </a:ext>
            </a:extLst>
          </p:cNvPr>
          <p:cNvSpPr txBox="1"/>
          <p:nvPr/>
        </p:nvSpPr>
        <p:spPr>
          <a:xfrm>
            <a:off x="4013545" y="1938840"/>
            <a:ext cx="25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-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14C5DA-59D6-3648-AEFB-35F893737E7D}"/>
              </a:ext>
            </a:extLst>
          </p:cNvPr>
          <p:cNvSpPr txBox="1"/>
          <p:nvPr/>
        </p:nvSpPr>
        <p:spPr>
          <a:xfrm>
            <a:off x="3698723" y="2907202"/>
            <a:ext cx="1092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FP = 1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A900B8-3304-534E-AF7C-7FB1B6E85AF5}"/>
              </a:ext>
            </a:extLst>
          </p:cNvPr>
          <p:cNvSpPr txBox="1"/>
          <p:nvPr/>
        </p:nvSpPr>
        <p:spPr>
          <a:xfrm>
            <a:off x="2037033" y="4183160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FN = 8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549ABB-E3EA-9C47-9804-7BA5DA1F5267}"/>
              </a:ext>
            </a:extLst>
          </p:cNvPr>
          <p:cNvSpPr txBox="1">
            <a:spLocks/>
          </p:cNvSpPr>
          <p:nvPr/>
        </p:nvSpPr>
        <p:spPr>
          <a:xfrm>
            <a:off x="5080710" y="2702955"/>
            <a:ext cx="66078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/>
              </a:rPr>
              <a:t>Accuracy is generally misleading and is not enough to assess the performance of a classifier.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/>
              </a:rPr>
              <a:t>Recall is an important KPI in situations where: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sz="1800" dirty="0">
                <a:latin typeface="Montserrat"/>
              </a:rPr>
              <a:t>Dataset is highly unbalanced; cases when you have small cancer patients compared to healthy ones.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>
              <a:latin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4457EF-7B0F-4395-9E0D-2BACD395F556}"/>
              </a:ext>
            </a:extLst>
          </p:cNvPr>
          <p:cNvSpPr txBox="1"/>
          <p:nvPr/>
        </p:nvSpPr>
        <p:spPr>
          <a:xfrm>
            <a:off x="6795448" y="1307670"/>
            <a:ext cx="2998796" cy="1200329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b="1" dirty="0"/>
              <a:t>FACTS: </a:t>
            </a:r>
          </a:p>
          <a:p>
            <a:pPr algn="ctr"/>
            <a:r>
              <a:rPr lang="en-CA" b="1" dirty="0"/>
              <a:t>100 PATIENTS TOTAL</a:t>
            </a:r>
          </a:p>
          <a:p>
            <a:pPr algn="ctr"/>
            <a:r>
              <a:rPr lang="en-CA" b="1" dirty="0"/>
              <a:t>91 PATIENTS ARE HEALTHY </a:t>
            </a:r>
          </a:p>
          <a:p>
            <a:pPr algn="ctr"/>
            <a:r>
              <a:rPr lang="en-CA" b="1" dirty="0"/>
              <a:t>9 PATIENTS HAVE CANCER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5175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  <p:bldP spid="14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1">
            <a:extLst>
              <a:ext uri="{FF2B5EF4-FFF2-40B4-BE49-F238E27FC236}">
                <a16:creationId xmlns:a16="http://schemas.microsoft.com/office/drawing/2014/main" id="{9420DDB7-F11C-459F-A5B9-761CD9F03F7F}"/>
              </a:ext>
            </a:extLst>
          </p:cNvPr>
          <p:cNvSpPr/>
          <p:nvPr/>
        </p:nvSpPr>
        <p:spPr>
          <a:xfrm>
            <a:off x="661578" y="2695373"/>
            <a:ext cx="7539447" cy="702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</a:br>
            <a:endParaRPr kumimoji="0" lang="en-CA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41A389-5846-4DA9-AD15-B3B7581E108B}"/>
              </a:ext>
            </a:extLst>
          </p:cNvPr>
          <p:cNvSpPr txBox="1">
            <a:spLocks/>
          </p:cNvSpPr>
          <p:nvPr/>
        </p:nvSpPr>
        <p:spPr>
          <a:xfrm>
            <a:off x="152400" y="273160"/>
            <a:ext cx="1034995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solidFill>
                  <a:srgbClr val="FF9900"/>
                </a:solidFill>
                <a:latin typeface="Montserrat" charset="0"/>
              </a:defRPr>
            </a:lvl1pPr>
          </a:lstStyle>
          <a:p>
            <a:r>
              <a:rPr lang="en-CA" dirty="0"/>
              <a:t>DATA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2589F-6359-4642-83D7-399B96E1D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76" y="1105349"/>
            <a:ext cx="9955424" cy="3297134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D9063BAE-BAF2-4EE0-BED2-335D73794F46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1216144" y="4140368"/>
            <a:ext cx="1516162" cy="2330909"/>
          </a:xfrm>
          <a:prstGeom prst="curvedConnector2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8E8DBC-EE22-4419-BC0C-4E8025A09216}"/>
              </a:ext>
            </a:extLst>
          </p:cNvPr>
          <p:cNvSpPr txBox="1"/>
          <p:nvPr/>
        </p:nvSpPr>
        <p:spPr>
          <a:xfrm>
            <a:off x="2490250" y="5559861"/>
            <a:ext cx="3882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b="1" i="0" dirty="0">
                <a:solidFill>
                  <a:srgbClr val="FF9900"/>
                </a:solidFill>
                <a:effectLst/>
                <a:latin typeface="arial" panose="020B0604020202020204" pitchFamily="34" charset="0"/>
              </a:rPr>
              <a:t>MODEL OUTPUT: ATTRITION (BINARY VALUE) (YES OR NO)</a:t>
            </a:r>
            <a:endParaRPr lang="en-US" i="1" dirty="0">
              <a:solidFill>
                <a:srgbClr val="FF9900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6317B2-4D4A-4199-8A76-ADD1B980F30B}"/>
              </a:ext>
            </a:extLst>
          </p:cNvPr>
          <p:cNvSpPr/>
          <p:nvPr/>
        </p:nvSpPr>
        <p:spPr>
          <a:xfrm>
            <a:off x="661577" y="825255"/>
            <a:ext cx="294387" cy="3722487"/>
          </a:xfrm>
          <a:prstGeom prst="roundRect">
            <a:avLst/>
          </a:prstGeom>
          <a:noFill/>
          <a:ln w="38100">
            <a:solidFill>
              <a:srgbClr val="FF99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99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578EAE-BE15-4BA5-AF3C-C9468496D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013" y="4711452"/>
            <a:ext cx="3308665" cy="2037099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235044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9">
            <a:extLst>
              <a:ext uri="{FF2B5EF4-FFF2-40B4-BE49-F238E27FC236}">
                <a16:creationId xmlns:a16="http://schemas.microsoft.com/office/drawing/2014/main" id="{3EB0C055-FD6D-814B-97D3-04BFC9F14AE5}"/>
              </a:ext>
            </a:extLst>
          </p:cNvPr>
          <p:cNvSpPr/>
          <p:nvPr/>
        </p:nvSpPr>
        <p:spPr>
          <a:xfrm>
            <a:off x="302428" y="0"/>
            <a:ext cx="68053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ROC (RECEIVER OPERATING CHARACTERISTIC CURVE) </a:t>
            </a:r>
          </a:p>
        </p:txBody>
      </p:sp>
      <p:pic>
        <p:nvPicPr>
          <p:cNvPr id="5" name="Picture 2" descr="File:Roccurves.png">
            <a:extLst>
              <a:ext uri="{FF2B5EF4-FFF2-40B4-BE49-F238E27FC236}">
                <a16:creationId xmlns:a16="http://schemas.microsoft.com/office/drawing/2014/main" id="{E6E0F0BD-D841-8D40-8D8D-58A2587DF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24" y="1426605"/>
            <a:ext cx="4331630" cy="4201681"/>
          </a:xfrm>
          <a:prstGeom prst="rect">
            <a:avLst/>
          </a:prstGeom>
          <a:noFill/>
          <a:ln w="57150">
            <a:solidFill>
              <a:srgbClr val="1942A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4720B9-4B52-F64C-A8D3-588C257C8170}"/>
              </a:ext>
            </a:extLst>
          </p:cNvPr>
          <p:cNvSpPr/>
          <p:nvPr/>
        </p:nvSpPr>
        <p:spPr>
          <a:xfrm>
            <a:off x="2775782" y="6223895"/>
            <a:ext cx="5668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D399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Credit: https://commons.wikimedia.org/wiki/File:Roccurves.png</a:t>
            </a:r>
            <a:endParaRPr lang="en-US" dirty="0">
              <a:solidFill>
                <a:srgbClr val="9D399D"/>
              </a:solidFill>
            </a:endParaRPr>
          </a:p>
        </p:txBody>
      </p:sp>
      <p:sp>
        <p:nvSpPr>
          <p:cNvPr id="7" name="Прямоугольник 11">
            <a:extLst>
              <a:ext uri="{FF2B5EF4-FFF2-40B4-BE49-F238E27FC236}">
                <a16:creationId xmlns:a16="http://schemas.microsoft.com/office/drawing/2014/main" id="{E60A35AD-E369-FB49-A52C-A2E4E8C7E0A3}"/>
              </a:ext>
            </a:extLst>
          </p:cNvPr>
          <p:cNvSpPr/>
          <p:nvPr/>
        </p:nvSpPr>
        <p:spPr>
          <a:xfrm>
            <a:off x="4683678" y="1160877"/>
            <a:ext cx="580333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CA" altLang="en-US" dirty="0">
                <a:latin typeface="Montserrat"/>
                <a:cs typeface="Arial" panose="020B0604020202020204" pitchFamily="34" charset="0"/>
              </a:rPr>
              <a:t>ROC Curve is a metric that assesses the model ability to distinguish between binary (0 or 1) classes.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Montserrat"/>
                <a:cs typeface="Arial" panose="020B0604020202020204" pitchFamily="34" charset="0"/>
              </a:rPr>
              <a:t>The ROC curve is created by plotting the true positive rate (TPR) against the false positive rate (FPR) at various threshold settings.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Montserrat"/>
                <a:cs typeface="Arial" panose="020B0604020202020204" pitchFamily="34" charset="0"/>
              </a:rPr>
              <a:t>The true-positive rate is also known as sensitivity, recall or probability of detection in machine learning.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Montserrat"/>
                <a:cs typeface="Arial" panose="020B0604020202020204" pitchFamily="34" charset="0"/>
              </a:rPr>
              <a:t>The false-positive rate is also known as the probability of false alarm.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CA" dirty="0">
                <a:latin typeface="Montserrat"/>
                <a:cs typeface="Arial" panose="020B0604020202020204" pitchFamily="34" charset="0"/>
              </a:rPr>
              <a:t>Points above the diagonal line represent good classification (better than random)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CA" dirty="0">
                <a:latin typeface="Montserrat"/>
                <a:cs typeface="Arial" panose="020B0604020202020204" pitchFamily="34" charset="0"/>
              </a:rPr>
              <a:t>The model performance improves if it becomes skewed towards the upper left corner. </a:t>
            </a:r>
          </a:p>
        </p:txBody>
      </p:sp>
      <p:sp>
        <p:nvSpPr>
          <p:cNvPr id="9" name="AutoShape 4" descr="-\infty ">
            <a:extLst>
              <a:ext uri="{FF2B5EF4-FFF2-40B4-BE49-F238E27FC236}">
                <a16:creationId xmlns:a16="http://schemas.microsoft.com/office/drawing/2014/main" id="{48172954-64D0-6447-8924-77B1F865B2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36150" y="-2206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229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9">
            <a:extLst>
              <a:ext uri="{FF2B5EF4-FFF2-40B4-BE49-F238E27FC236}">
                <a16:creationId xmlns:a16="http://schemas.microsoft.com/office/drawing/2014/main" id="{EA9CA3CE-E973-3B42-8CA2-71D9F4FB45C7}"/>
              </a:ext>
            </a:extLst>
          </p:cNvPr>
          <p:cNvSpPr/>
          <p:nvPr/>
        </p:nvSpPr>
        <p:spPr>
          <a:xfrm>
            <a:off x="300081" y="169561"/>
            <a:ext cx="11591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AUC (AREA UNDER CURVE) </a:t>
            </a:r>
          </a:p>
        </p:txBody>
      </p:sp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B4D40B56-A97A-E947-A783-97D7FC660A37}"/>
              </a:ext>
            </a:extLst>
          </p:cNvPr>
          <p:cNvSpPr/>
          <p:nvPr/>
        </p:nvSpPr>
        <p:spPr>
          <a:xfrm>
            <a:off x="6544864" y="1413649"/>
            <a:ext cx="53464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CA" altLang="en-US" dirty="0">
              <a:latin typeface="Montserrat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CA" altLang="en-US" dirty="0">
              <a:latin typeface="Montserrat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CA" altLang="en-US" dirty="0">
                <a:latin typeface="Montserrat"/>
                <a:cs typeface="Arial" panose="020B0604020202020204" pitchFamily="34" charset="0"/>
              </a:rPr>
              <a:t>The light blue area represents the area Under the Curve of the Receiver Operating Characteristic (AUROC).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CA" altLang="en-US" dirty="0">
                <a:latin typeface="Montserrat"/>
                <a:cs typeface="Arial" panose="020B0604020202020204" pitchFamily="34" charset="0"/>
              </a:rPr>
              <a:t>The diagonal dashed red line represents the ROC curve of a random predictor with AUROC of 0.5.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CA" altLang="en-US" dirty="0">
                <a:latin typeface="Montserrat"/>
                <a:cs typeface="Arial" panose="020B0604020202020204" pitchFamily="34" charset="0"/>
              </a:rPr>
              <a:t>If ROC AUC = 1, perfect classifier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CA" altLang="en-US" dirty="0">
                <a:latin typeface="Montserrat"/>
                <a:cs typeface="Arial" panose="020B0604020202020204" pitchFamily="34" charset="0"/>
              </a:rPr>
              <a:t>Predictor #1 is better than predictor #2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CA" altLang="en-US" dirty="0">
                <a:latin typeface="Montserrat"/>
                <a:cs typeface="Arial" panose="020B0604020202020204" pitchFamily="34" charset="0"/>
              </a:rPr>
              <a:t>Higher the AUC, the better the model is at predicting 0s as 0s and 1s as 1s. </a:t>
            </a:r>
            <a:endParaRPr lang="en-CA" dirty="0">
              <a:latin typeface="Montserrat"/>
              <a:cs typeface="Arial" panose="020B0604020202020204" pitchFamily="34" charset="0"/>
            </a:endParaRPr>
          </a:p>
        </p:txBody>
      </p:sp>
      <p:sp>
        <p:nvSpPr>
          <p:cNvPr id="7" name="AutoShape 4" descr="-\infty ">
            <a:extLst>
              <a:ext uri="{FF2B5EF4-FFF2-40B4-BE49-F238E27FC236}">
                <a16:creationId xmlns:a16="http://schemas.microsoft.com/office/drawing/2014/main" id="{B0F258F0-23D7-D348-8FFC-53D54161DB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36150" y="-2206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206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5EC3B0-9B07-C543-B0CC-5721376EED9B}"/>
              </a:ext>
            </a:extLst>
          </p:cNvPr>
          <p:cNvCxnSpPr/>
          <p:nvPr/>
        </p:nvCxnSpPr>
        <p:spPr>
          <a:xfrm flipV="1">
            <a:off x="1454530" y="5106927"/>
            <a:ext cx="4795616" cy="32711"/>
          </a:xfrm>
          <a:prstGeom prst="straightConnector1">
            <a:avLst/>
          </a:prstGeom>
          <a:ln w="57150">
            <a:solidFill>
              <a:srgbClr val="1942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5F3223-A99B-6747-B1D7-576EC6EE9998}"/>
              </a:ext>
            </a:extLst>
          </p:cNvPr>
          <p:cNvCxnSpPr/>
          <p:nvPr/>
        </p:nvCxnSpPr>
        <p:spPr>
          <a:xfrm flipH="1" flipV="1">
            <a:off x="1455627" y="1454909"/>
            <a:ext cx="18137" cy="3706955"/>
          </a:xfrm>
          <a:prstGeom prst="straightConnector1">
            <a:avLst/>
          </a:prstGeom>
          <a:ln w="57150">
            <a:solidFill>
              <a:srgbClr val="1942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7DACEDC-D1D4-5640-9D9E-AC324C4840B2}"/>
              </a:ext>
            </a:extLst>
          </p:cNvPr>
          <p:cNvSpPr txBox="1"/>
          <p:nvPr/>
        </p:nvSpPr>
        <p:spPr>
          <a:xfrm>
            <a:off x="2516831" y="5232336"/>
            <a:ext cx="2863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solidFill>
                  <a:srgbClr val="1942A6"/>
                </a:solidFill>
              </a:rPr>
              <a:t>FALSE POSITIVE 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B1C53-FC50-B942-9956-2CD2D56A030D}"/>
              </a:ext>
            </a:extLst>
          </p:cNvPr>
          <p:cNvSpPr txBox="1"/>
          <p:nvPr/>
        </p:nvSpPr>
        <p:spPr>
          <a:xfrm rot="16200000">
            <a:off x="-252257" y="2969960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solidFill>
                  <a:srgbClr val="1942A6"/>
                </a:solidFill>
              </a:rPr>
              <a:t>TRUE POSITIVE RATE</a:t>
            </a:r>
          </a:p>
        </p:txBody>
      </p:sp>
      <p:sp>
        <p:nvSpPr>
          <p:cNvPr id="12" name="Freeform 48">
            <a:extLst>
              <a:ext uri="{FF2B5EF4-FFF2-40B4-BE49-F238E27FC236}">
                <a16:creationId xmlns:a16="http://schemas.microsoft.com/office/drawing/2014/main" id="{8E934D5A-D2D4-B448-9BA9-68E1B0E738CA}"/>
              </a:ext>
            </a:extLst>
          </p:cNvPr>
          <p:cNvSpPr/>
          <p:nvPr/>
        </p:nvSpPr>
        <p:spPr>
          <a:xfrm>
            <a:off x="1473764" y="1541580"/>
            <a:ext cx="4795616" cy="3540918"/>
          </a:xfrm>
          <a:custGeom>
            <a:avLst/>
            <a:gdLst>
              <a:gd name="connsiteX0" fmla="*/ 0 w 5191125"/>
              <a:gd name="connsiteY0" fmla="*/ 3108613 h 3108613"/>
              <a:gd name="connsiteX1" fmla="*/ 657225 w 5191125"/>
              <a:gd name="connsiteY1" fmla="*/ 1775113 h 3108613"/>
              <a:gd name="connsiteX2" fmla="*/ 2085975 w 5191125"/>
              <a:gd name="connsiteY2" fmla="*/ 755938 h 3108613"/>
              <a:gd name="connsiteX3" fmla="*/ 3933825 w 5191125"/>
              <a:gd name="connsiteY3" fmla="*/ 213013 h 3108613"/>
              <a:gd name="connsiteX4" fmla="*/ 5191125 w 5191125"/>
              <a:gd name="connsiteY4" fmla="*/ 32038 h 310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1125" h="3108613">
                <a:moveTo>
                  <a:pt x="0" y="3108613"/>
                </a:moveTo>
                <a:cubicBezTo>
                  <a:pt x="154781" y="2637919"/>
                  <a:pt x="309563" y="2167225"/>
                  <a:pt x="657225" y="1775113"/>
                </a:cubicBezTo>
                <a:cubicBezTo>
                  <a:pt x="1004887" y="1383001"/>
                  <a:pt x="1539875" y="1016288"/>
                  <a:pt x="2085975" y="755938"/>
                </a:cubicBezTo>
                <a:cubicBezTo>
                  <a:pt x="2632075" y="495588"/>
                  <a:pt x="3416300" y="333663"/>
                  <a:pt x="3933825" y="213013"/>
                </a:cubicBezTo>
                <a:cubicBezTo>
                  <a:pt x="4451350" y="92363"/>
                  <a:pt x="5029200" y="-69562"/>
                  <a:pt x="5191125" y="32038"/>
                </a:cubicBezTo>
              </a:path>
            </a:pathLst>
          </a:custGeom>
          <a:solidFill>
            <a:srgbClr val="8FF6FF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206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EC513F-3D3E-3749-B478-67D61073F53C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1481800" y="1578073"/>
            <a:ext cx="4787580" cy="3536738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6383">
            <a:extLst>
              <a:ext uri="{FF2B5EF4-FFF2-40B4-BE49-F238E27FC236}">
                <a16:creationId xmlns:a16="http://schemas.microsoft.com/office/drawing/2014/main" id="{8AA20804-B102-6345-952B-1E6258506362}"/>
              </a:ext>
            </a:extLst>
          </p:cNvPr>
          <p:cNvSpPr/>
          <p:nvPr/>
        </p:nvSpPr>
        <p:spPr>
          <a:xfrm>
            <a:off x="1702035" y="1633702"/>
            <a:ext cx="4634374" cy="3370747"/>
          </a:xfrm>
          <a:custGeom>
            <a:avLst/>
            <a:gdLst>
              <a:gd name="connsiteX0" fmla="*/ 4791075 w 4791075"/>
              <a:gd name="connsiteY0" fmla="*/ 0 h 3495675"/>
              <a:gd name="connsiteX1" fmla="*/ 4714875 w 4791075"/>
              <a:gd name="connsiteY1" fmla="*/ 3476625 h 3495675"/>
              <a:gd name="connsiteX2" fmla="*/ 0 w 4791075"/>
              <a:gd name="connsiteY2" fmla="*/ 3495675 h 3495675"/>
              <a:gd name="connsiteX3" fmla="*/ 4791075 w 4791075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1075" h="3495675">
                <a:moveTo>
                  <a:pt x="4791075" y="0"/>
                </a:moveTo>
                <a:lnTo>
                  <a:pt x="4714875" y="3476625"/>
                </a:lnTo>
                <a:lnTo>
                  <a:pt x="0" y="3495675"/>
                </a:lnTo>
                <a:lnTo>
                  <a:pt x="4791075" y="0"/>
                </a:lnTo>
                <a:close/>
              </a:path>
            </a:pathLst>
          </a:custGeom>
          <a:solidFill>
            <a:srgbClr val="8FF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cxnSp>
        <p:nvCxnSpPr>
          <p:cNvPr id="15" name="Curved Connector 54">
            <a:extLst>
              <a:ext uri="{FF2B5EF4-FFF2-40B4-BE49-F238E27FC236}">
                <a16:creationId xmlns:a16="http://schemas.microsoft.com/office/drawing/2014/main" id="{A1EFDB69-EC6D-8C42-91BB-573377B314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26801" y="2931272"/>
            <a:ext cx="1004801" cy="800104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CD139A-7721-2947-BD9B-53A0F034EB77}"/>
              </a:ext>
            </a:extLst>
          </p:cNvPr>
          <p:cNvSpPr txBox="1"/>
          <p:nvPr/>
        </p:nvSpPr>
        <p:spPr>
          <a:xfrm>
            <a:off x="4612730" y="3772630"/>
            <a:ext cx="140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RANDOM PREDICTOR</a:t>
            </a:r>
          </a:p>
        </p:txBody>
      </p:sp>
      <p:cxnSp>
        <p:nvCxnSpPr>
          <p:cNvPr id="17" name="Curved Connector 56">
            <a:extLst>
              <a:ext uri="{FF2B5EF4-FFF2-40B4-BE49-F238E27FC236}">
                <a16:creationId xmlns:a16="http://schemas.microsoft.com/office/drawing/2014/main" id="{9A511E9D-684D-884D-871F-1CE195C5E3EB}"/>
              </a:ext>
            </a:extLst>
          </p:cNvPr>
          <p:cNvCxnSpPr>
            <a:cxnSpLocks/>
          </p:cNvCxnSpPr>
          <p:nvPr/>
        </p:nvCxnSpPr>
        <p:spPr>
          <a:xfrm rot="10800000">
            <a:off x="3852339" y="1306361"/>
            <a:ext cx="776811" cy="592451"/>
          </a:xfrm>
          <a:prstGeom prst="curvedConnector3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643E024-B9CC-7444-BAE2-8451A75254CB}"/>
              </a:ext>
            </a:extLst>
          </p:cNvPr>
          <p:cNvSpPr txBox="1"/>
          <p:nvPr/>
        </p:nvSpPr>
        <p:spPr>
          <a:xfrm>
            <a:off x="2162997" y="1152475"/>
            <a:ext cx="180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2CC23A"/>
                </a:solidFill>
              </a:rPr>
              <a:t>PREDICTOR #1</a:t>
            </a:r>
          </a:p>
        </p:txBody>
      </p:sp>
      <p:sp>
        <p:nvSpPr>
          <p:cNvPr id="19" name="Freeform: Shape 16393">
            <a:extLst>
              <a:ext uri="{FF2B5EF4-FFF2-40B4-BE49-F238E27FC236}">
                <a16:creationId xmlns:a16="http://schemas.microsoft.com/office/drawing/2014/main" id="{D479E3D4-585F-7F45-9E3D-5EE4CD7CC450}"/>
              </a:ext>
            </a:extLst>
          </p:cNvPr>
          <p:cNvSpPr/>
          <p:nvPr/>
        </p:nvSpPr>
        <p:spPr>
          <a:xfrm>
            <a:off x="1497171" y="1560548"/>
            <a:ext cx="4752975" cy="3495675"/>
          </a:xfrm>
          <a:custGeom>
            <a:avLst/>
            <a:gdLst>
              <a:gd name="connsiteX0" fmla="*/ 0 w 4752975"/>
              <a:gd name="connsiteY0" fmla="*/ 3495675 h 3495675"/>
              <a:gd name="connsiteX1" fmla="*/ 1200150 w 4752975"/>
              <a:gd name="connsiteY1" fmla="*/ 1952625 h 3495675"/>
              <a:gd name="connsiteX2" fmla="*/ 2962275 w 4752975"/>
              <a:gd name="connsiteY2" fmla="*/ 762000 h 3495675"/>
              <a:gd name="connsiteX3" fmla="*/ 4752975 w 4752975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2975" h="3495675">
                <a:moveTo>
                  <a:pt x="0" y="3495675"/>
                </a:moveTo>
                <a:cubicBezTo>
                  <a:pt x="353219" y="2951956"/>
                  <a:pt x="706438" y="2408237"/>
                  <a:pt x="1200150" y="1952625"/>
                </a:cubicBezTo>
                <a:cubicBezTo>
                  <a:pt x="1693862" y="1497013"/>
                  <a:pt x="2370138" y="1087437"/>
                  <a:pt x="2962275" y="762000"/>
                </a:cubicBezTo>
                <a:cubicBezTo>
                  <a:pt x="3554412" y="436563"/>
                  <a:pt x="4470400" y="157163"/>
                  <a:pt x="4752975" y="0"/>
                </a:cubicBezTo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cxnSp>
        <p:nvCxnSpPr>
          <p:cNvPr id="20" name="Curved Connector 56">
            <a:extLst>
              <a:ext uri="{FF2B5EF4-FFF2-40B4-BE49-F238E27FC236}">
                <a16:creationId xmlns:a16="http://schemas.microsoft.com/office/drawing/2014/main" id="{70D89880-1B9E-B944-8F83-AA07F2990350}"/>
              </a:ext>
            </a:extLst>
          </p:cNvPr>
          <p:cNvCxnSpPr>
            <a:cxnSpLocks/>
          </p:cNvCxnSpPr>
          <p:nvPr/>
        </p:nvCxnSpPr>
        <p:spPr>
          <a:xfrm rot="10800000">
            <a:off x="3304075" y="1933488"/>
            <a:ext cx="776811" cy="592451"/>
          </a:xfrm>
          <a:prstGeom prst="curvedConnector3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422688F-826B-194B-87EF-C20ED6DC85A5}"/>
              </a:ext>
            </a:extLst>
          </p:cNvPr>
          <p:cNvSpPr txBox="1"/>
          <p:nvPr/>
        </p:nvSpPr>
        <p:spPr>
          <a:xfrm>
            <a:off x="1614733" y="1779602"/>
            <a:ext cx="180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1942A6"/>
                </a:solidFill>
              </a:rPr>
              <a:t>PREDICTOR #2</a:t>
            </a:r>
          </a:p>
        </p:txBody>
      </p:sp>
    </p:spTree>
    <p:extLst>
      <p:ext uri="{BB962C8B-B14F-4D97-AF65-F5344CB8AC3E}">
        <p14:creationId xmlns:p14="http://schemas.microsoft.com/office/powerpoint/2010/main" val="208502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0F337-BF2F-422C-903F-441485D43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678526"/>
            <a:ext cx="8915400" cy="4160832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FCCF01A-917C-4CFF-8990-E60B2362D0DD}"/>
              </a:ext>
            </a:extLst>
          </p:cNvPr>
          <p:cNvSpPr txBox="1">
            <a:spLocks/>
          </p:cNvSpPr>
          <p:nvPr/>
        </p:nvSpPr>
        <p:spPr>
          <a:xfrm>
            <a:off x="152400" y="273160"/>
            <a:ext cx="10349952" cy="52318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solidFill>
                  <a:srgbClr val="FF9900"/>
                </a:solidFill>
                <a:latin typeface="Montserrat" charset="0"/>
              </a:defRPr>
            </a:lvl1pPr>
          </a:lstStyle>
          <a:p>
            <a:r>
              <a:rPr lang="en-CA" dirty="0"/>
              <a:t>PROJECT DEMO</a:t>
            </a:r>
          </a:p>
        </p:txBody>
      </p:sp>
    </p:spTree>
    <p:extLst>
      <p:ext uri="{BB962C8B-B14F-4D97-AF65-F5344CB8AC3E}">
        <p14:creationId xmlns:p14="http://schemas.microsoft.com/office/powerpoint/2010/main" val="3343258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1" y="1633727"/>
            <a:ext cx="5805503" cy="2156808"/>
            <a:chOff x="544021" y="1501647"/>
            <a:chExt cx="5805503" cy="2156808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1" y="1501647"/>
              <a:ext cx="5805503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Tx/>
              </a:pPr>
              <a:r>
                <a:rPr lang="en-US" sz="4000" kern="1200" dirty="0">
                  <a:solidFill>
                    <a:schemeClr val="tx1"/>
                  </a:solidFill>
                  <a:latin typeface="Montserrat SemiBold" pitchFamily="2" charset="-52"/>
                </a:rPr>
                <a:t>WHAT IS SAGEMAKER CANVAS?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3658455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C9E6113-A148-484D-B21F-61850A4B0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52C2E72-676C-4EE0-8DE3-CFC51411C3DA}"/>
              </a:ext>
            </a:extLst>
          </p:cNvPr>
          <p:cNvSpPr/>
          <p:nvPr/>
        </p:nvSpPr>
        <p:spPr>
          <a:xfrm>
            <a:off x="620222" y="4173259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E8D74C5-3190-4AE9-A877-8100D336ED1D}"/>
              </a:ext>
            </a:extLst>
          </p:cNvPr>
          <p:cNvSpPr/>
          <p:nvPr/>
        </p:nvSpPr>
        <p:spPr>
          <a:xfrm>
            <a:off x="620222" y="4170263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6FDF4F-E680-4FC1-9192-CF3C73C2C316}"/>
              </a:ext>
            </a:extLst>
          </p:cNvPr>
          <p:cNvSpPr txBox="1"/>
          <p:nvPr/>
        </p:nvSpPr>
        <p:spPr>
          <a:xfrm>
            <a:off x="544022" y="4473852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A69830-6A4F-42A2-8AA1-F20F753B4054}"/>
              </a:ext>
            </a:extLst>
          </p:cNvPr>
          <p:cNvSpPr txBox="1"/>
          <p:nvPr/>
        </p:nvSpPr>
        <p:spPr>
          <a:xfrm>
            <a:off x="3534872" y="447385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CC962582-3B4C-43FD-8D1D-FB008021D63F}"/>
              </a:ext>
            </a:extLst>
          </p:cNvPr>
          <p:cNvSpPr/>
          <p:nvPr/>
        </p:nvSpPr>
        <p:spPr>
          <a:xfrm>
            <a:off x="1690370" y="4473852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271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0D6176-068D-452A-ACCB-2B903437495F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WHAT IS AWS SAGEMAKER CANVAS?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63F415-9DCA-410C-9CD3-49995ED8F17B}"/>
              </a:ext>
            </a:extLst>
          </p:cNvPr>
          <p:cNvSpPr/>
          <p:nvPr/>
        </p:nvSpPr>
        <p:spPr>
          <a:xfrm>
            <a:off x="152399" y="801849"/>
            <a:ext cx="112405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" panose="02000505000000020004" pitchFamily="2" charset="0"/>
              </a:rPr>
              <a:t>AWS </a:t>
            </a:r>
            <a:r>
              <a:rPr lang="en-CA" sz="2000" dirty="0" err="1">
                <a:latin typeface="Montserrat" panose="02000505000000020004" pitchFamily="2" charset="0"/>
              </a:rPr>
              <a:t>SageMaker</a:t>
            </a:r>
            <a:r>
              <a:rPr lang="en-CA" sz="2000" dirty="0">
                <a:latin typeface="Montserrat" panose="02000505000000020004" pitchFamily="2" charset="0"/>
              </a:rPr>
              <a:t> Canvas empowers anyone to build, train and test a machine learning model without writing a single line of code!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" panose="02000505000000020004" pitchFamily="2" charset="0"/>
              </a:rPr>
              <a:t>With AWS Canvas, anyone can: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>
              <a:latin typeface="Montserrat" panose="02000505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429161-1AAE-4E2D-AFA2-4456D0D9E8AD}"/>
              </a:ext>
            </a:extLst>
          </p:cNvPr>
          <p:cNvSpPr txBox="1"/>
          <p:nvPr/>
        </p:nvSpPr>
        <p:spPr>
          <a:xfrm>
            <a:off x="619696" y="1768418"/>
            <a:ext cx="905724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8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panose="02000505000000020004" pitchFamily="2" charset="0"/>
              </a:rPr>
              <a:t>Import data from S3 or any other source</a:t>
            </a:r>
          </a:p>
          <a:p>
            <a:pPr marL="342900" lvl="8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panose="02000505000000020004" pitchFamily="2" charset="0"/>
              </a:rPr>
              <a:t>Build an AI/ML model</a:t>
            </a:r>
          </a:p>
          <a:p>
            <a:pPr marL="342900" lvl="8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panose="02000505000000020004" pitchFamily="2" charset="0"/>
              </a:rPr>
              <a:t>Assess model performance</a:t>
            </a:r>
          </a:p>
          <a:p>
            <a:pPr marL="342900" lvl="8" indent="-342900">
              <a:buFont typeface="Courier New" panose="02070309020205020404" pitchFamily="49" charset="0"/>
              <a:buChar char="o"/>
            </a:pPr>
            <a:r>
              <a:rPr lang="en-CA" sz="2000" dirty="0">
                <a:latin typeface="Montserrat" panose="02000505000000020004" pitchFamily="2" charset="0"/>
              </a:rPr>
              <a:t>Perform inference and generate predictions</a:t>
            </a:r>
          </a:p>
          <a:p>
            <a:pPr marL="342900" lvl="8" indent="-342900">
              <a:buFont typeface="Courier New" panose="02070309020205020404" pitchFamily="49" charset="0"/>
              <a:buChar char="o"/>
            </a:pPr>
            <a:r>
              <a:rPr lang="en-CA" sz="2000" dirty="0">
                <a:latin typeface="Montserrat" panose="02000505000000020004" pitchFamily="2" charset="0"/>
              </a:rPr>
              <a:t>Export model to </a:t>
            </a:r>
            <a:r>
              <a:rPr lang="en-CA" sz="2000" dirty="0" err="1">
                <a:latin typeface="Montserrat" panose="02000505000000020004" pitchFamily="2" charset="0"/>
              </a:rPr>
              <a:t>SageMaker</a:t>
            </a:r>
            <a:r>
              <a:rPr lang="en-CA" sz="2000" dirty="0">
                <a:latin typeface="Montserrat" panose="02000505000000020004" pitchFamily="2" charset="0"/>
              </a:rPr>
              <a:t> Studio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9B4857-066E-42CD-8053-43C8BA5BBE30}"/>
              </a:ext>
            </a:extLst>
          </p:cNvPr>
          <p:cNvSpPr txBox="1"/>
          <p:nvPr/>
        </p:nvSpPr>
        <p:spPr>
          <a:xfrm>
            <a:off x="2505832" y="3905318"/>
            <a:ext cx="8081962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indent="-342900">
              <a:buFont typeface="Arial" panose="020B0604020202020204" pitchFamily="34" charset="0"/>
              <a:buChar char="•"/>
              <a:defRPr sz="2000">
                <a:latin typeface="Montserrat" panose="02000505000000020004" pitchFamily="2" charset="0"/>
              </a:defRPr>
            </a:lvl1pPr>
          </a:lstStyle>
          <a:p>
            <a:r>
              <a:rPr lang="en-US" dirty="0"/>
              <a:t>AWS </a:t>
            </a:r>
            <a:r>
              <a:rPr lang="en-US" dirty="0" err="1"/>
              <a:t>SageMaker</a:t>
            </a:r>
            <a:r>
              <a:rPr lang="en-US" dirty="0"/>
              <a:t> Canvas Documentation: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https://aws.amazon.com/sagemaker/canvas/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942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33727"/>
            <a:ext cx="4759498" cy="1515873"/>
            <a:chOff x="544022" y="1501647"/>
            <a:chExt cx="4759498" cy="1515873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4759498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Tx/>
              </a:pPr>
              <a:r>
                <a:rPr lang="en-US" sz="4000" kern="1200" dirty="0">
                  <a:solidFill>
                    <a:schemeClr val="tx1"/>
                  </a:solidFill>
                  <a:latin typeface="Montserrat SemiBold" pitchFamily="2" charset="-52"/>
                </a:rPr>
                <a:t>SUCCESS STORIES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3017520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C9E6113-A148-484D-B21F-61850A4B0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52C2E72-676C-4EE0-8DE3-CFC51411C3DA}"/>
              </a:ext>
            </a:extLst>
          </p:cNvPr>
          <p:cNvSpPr/>
          <p:nvPr/>
        </p:nvSpPr>
        <p:spPr>
          <a:xfrm>
            <a:off x="620222" y="4173259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E8D74C5-3190-4AE9-A877-8100D336ED1D}"/>
              </a:ext>
            </a:extLst>
          </p:cNvPr>
          <p:cNvSpPr/>
          <p:nvPr/>
        </p:nvSpPr>
        <p:spPr>
          <a:xfrm>
            <a:off x="620222" y="4170263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6FDF4F-E680-4FC1-9192-CF3C73C2C316}"/>
              </a:ext>
            </a:extLst>
          </p:cNvPr>
          <p:cNvSpPr txBox="1"/>
          <p:nvPr/>
        </p:nvSpPr>
        <p:spPr>
          <a:xfrm>
            <a:off x="544022" y="4473852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A69830-6A4F-42A2-8AA1-F20F753B4054}"/>
              </a:ext>
            </a:extLst>
          </p:cNvPr>
          <p:cNvSpPr txBox="1"/>
          <p:nvPr/>
        </p:nvSpPr>
        <p:spPr>
          <a:xfrm>
            <a:off x="3534872" y="447385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CC962582-3B4C-43FD-8D1D-FB008021D63F}"/>
              </a:ext>
            </a:extLst>
          </p:cNvPr>
          <p:cNvSpPr/>
          <p:nvPr/>
        </p:nvSpPr>
        <p:spPr>
          <a:xfrm>
            <a:off x="1690370" y="4473852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9849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0147B8-7CF1-4CC8-8049-BF6B481B3F17}"/>
              </a:ext>
            </a:extLst>
          </p:cNvPr>
          <p:cNvSpPr/>
          <p:nvPr/>
        </p:nvSpPr>
        <p:spPr>
          <a:xfrm>
            <a:off x="152401" y="800832"/>
            <a:ext cx="969645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" panose="02000505000000020004" pitchFamily="2" charset="0"/>
              </a:rPr>
              <a:t>Hiring/retaining employees is an expensive process that requires capital, time and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" panose="02000505000000020004" pitchFamily="2" charset="0"/>
              </a:rPr>
              <a:t>Average companies lose 1% - 2.5% of their total revenue on the time it takes to bring a new hire up to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" panose="02000505000000020004" pitchFamily="2" charset="0"/>
              </a:rPr>
              <a:t>Companies spend 15%-20% of the employee's salary to recruit a new candidate.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" panose="02000505000000020004" pitchFamily="2" charset="0"/>
              </a:rPr>
              <a:t>7 ways AI is reinventing Human Resources: </a:t>
            </a:r>
            <a:r>
              <a:rPr lang="en-CA" sz="2000" dirty="0">
                <a:latin typeface="Montserrat" panose="02000505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https://www.cmswire.com/digital-workplace/7-ways-artificial-intelligence-is-reinventing-human-resources/</a:t>
            </a:r>
            <a:endParaRPr lang="en-CA" sz="2000" dirty="0"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latin typeface="Montserrat" panose="02000505000000020004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890A03-E7AA-47CC-9745-5EE8F1C9C1AB}"/>
              </a:ext>
            </a:extLst>
          </p:cNvPr>
          <p:cNvSpPr txBox="1">
            <a:spLocks/>
          </p:cNvSpPr>
          <p:nvPr/>
        </p:nvSpPr>
        <p:spPr>
          <a:xfrm>
            <a:off x="152401" y="180881"/>
            <a:ext cx="9008225" cy="52318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solidFill>
                  <a:srgbClr val="FF9900"/>
                </a:solidFill>
                <a:latin typeface="Montserrat" charset="0"/>
              </a:defRPr>
            </a:lvl1pPr>
          </a:lstStyle>
          <a:p>
            <a:r>
              <a:rPr lang="en-CA" dirty="0"/>
              <a:t>BUSINESS CASE AND SUCCESS STORIES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93995-B0F1-4CD2-B9E4-D819BAABC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64" y="4067702"/>
            <a:ext cx="7716605" cy="1467242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921809983"/>
      </p:ext>
    </p:extLst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3009</TotalTime>
  <Words>1459</Words>
  <Application>Microsoft Office PowerPoint</Application>
  <PresentationFormat>Widescreen</PresentationFormat>
  <Paragraphs>225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Courier New</vt:lpstr>
      <vt:lpstr>Calibri Light</vt:lpstr>
      <vt:lpstr>Arial</vt:lpstr>
      <vt:lpstr>Montserrat</vt:lpstr>
      <vt:lpstr>Roboto</vt:lpstr>
      <vt:lpstr>Arial</vt:lpstr>
      <vt:lpstr>Montserrat SemiBold</vt:lpstr>
      <vt:lpstr>Calibri</vt:lpstr>
      <vt:lpstr>Montserrat Black</vt:lpstr>
      <vt:lpstr>1_Тема Office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Dr.Ryan</dc:creator>
  <cp:lastModifiedBy>ryanahmedaly@outlook.com</cp:lastModifiedBy>
  <cp:revision>334</cp:revision>
  <dcterms:modified xsi:type="dcterms:W3CDTF">2022-05-08T00:40:15Z</dcterms:modified>
</cp:coreProperties>
</file>